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image" Target="../media/image-4-6.png"/><Relationship Id="rId7" Type="http://schemas.openxmlformats.org/officeDocument/2006/relationships/image" Target="../media/image-4-7.png"/><Relationship Id="rId8" Type="http://schemas.openxmlformats.org/officeDocument/2006/relationships/image" Target="../media/image-4-8.pn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image" Target="../media/image-7-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image" Target="../media/image-9-6.png"/><Relationship Id="rId7" Type="http://schemas.openxmlformats.org/officeDocument/2006/relationships/image" Target="../media/image-9-7.png"/><Relationship Id="rId8" Type="http://schemas.openxmlformats.org/officeDocument/2006/relationships/image" Target="../media/image-9-8.pn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291750" y="1383075"/>
            <a:ext cx="6346200" cy="2752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4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Азербайджанцы Нижегородской области: история, культура и современность
</a:t>
            </a:r>
            <a:pPr algn="l" indent="0" marL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Обзор численности, традиций, языка и роли общины в регионе.
</a:t>
            </a:r>
            <a:endParaRPr lang="en-US" sz="4000" dirty="0"/>
          </a:p>
        </p:txBody>
      </p:sp>
      <p:sp>
        <p:nvSpPr>
          <p:cNvPr id="4" name="Text 1"/>
          <p:cNvSpPr txBox="1"/>
          <p:nvPr/>
        </p:nvSpPr>
        <p:spPr>
          <a:xfrm>
            <a:off x="4572000" y="4694400"/>
            <a:ext cx="4370100" cy="283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lnSpc>
                <a:spcPct val="100000"/>
              </a:lnSpc>
              <a:buNone/>
            </a:pPr>
            <a:r>
              <a:rPr lang="en-US" sz="1600" dirty="0">
                <a:solidFill>
                  <a:srgbClr val="FFF6E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865925" y="986125"/>
            <a:ext cx="3636900" cy="3854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4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Перспективы и вклад азербайджанцев в регион
</a:t>
            </a:r>
            <a:pPr algn="l" indent="0" marL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Диаспора укрепляет культуру и экономику региона, интегрируется через образование и медиа, поддерживая молодежь и сохраняет наследие новыми форматами.
</a:t>
            </a:r>
            <a:endParaRPr lang="en-US" sz="4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43707" y="150"/>
            <a:ext cx="4199186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337600" y="1326275"/>
            <a:ext cx="3914100" cy="343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Первые переселения начали происходить в XIX веке по экономическим причинам. Связь с промышленным ростом и торговлей способствовала формированию первых общин, которые развивались и в XX веке, отражая волны миграции и социальные изменения.
</a:t>
            </a:r>
            <a:endParaRPr lang="en-US" sz="1600" dirty="0"/>
          </a:p>
        </p:txBody>
      </p:sp>
      <p:sp>
        <p:nvSpPr>
          <p:cNvPr id="6" name="Text 1"/>
          <p:cNvSpPr txBox="1"/>
          <p:nvPr/>
        </p:nvSpPr>
        <p:spPr>
          <a:xfrm>
            <a:off x="337600" y="370650"/>
            <a:ext cx="6730200" cy="810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2972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История миграций азербайджанцев в Нижегородскую область
</a:t>
            </a:r>
            <a:endParaRPr lang="en-US" sz="2972" dirty="0"/>
          </a:p>
        </p:txBody>
      </p:sp>
      <p:sp>
        <p:nvSpPr>
          <p:cNvPr id="7" name="Text 2"/>
          <p:cNvSpPr txBox="1"/>
          <p:nvPr/>
        </p:nvSpPr>
        <p:spPr>
          <a:xfrm>
            <a:off x="8629400" y="4595825"/>
            <a:ext cx="377100" cy="44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FFF6E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49" y="1259389"/>
            <a:ext cx="2376191" cy="2176628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903" y="1259389"/>
            <a:ext cx="2376191" cy="2176628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353" y="1259389"/>
            <a:ext cx="2376191" cy="2176628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799425" y="370650"/>
            <a:ext cx="7512300" cy="499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2834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Ключевые этапы формирования общины
</a:t>
            </a:r>
            <a:endParaRPr lang="en-US" sz="2834" dirty="0"/>
          </a:p>
        </p:txBody>
      </p:sp>
      <p:sp>
        <p:nvSpPr>
          <p:cNvPr id="7" name="Text 1"/>
          <p:cNvSpPr txBox="1"/>
          <p:nvPr/>
        </p:nvSpPr>
        <p:spPr>
          <a:xfrm>
            <a:off x="8754500" y="4821325"/>
            <a:ext cx="328800" cy="26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2079" dirty="0">
                <a:solidFill>
                  <a:srgbClr val="FFF6E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2079" dirty="0"/>
          </a:p>
        </p:txBody>
      </p:sp>
      <p:sp>
        <p:nvSpPr>
          <p:cNvPr id="8" name="Text 2"/>
          <p:cNvSpPr txBox="1"/>
          <p:nvPr/>
        </p:nvSpPr>
        <p:spPr>
          <a:xfrm>
            <a:off x="799449" y="3662955"/>
            <a:ext cx="2376191" cy="1158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15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Советский период и рост численности
</a:t>
            </a:r>
            <a:pPr algn="ctr" indent="0" marL="0">
              <a:lnSpc>
                <a:spcPct val="100000"/>
              </a:lnSpc>
              <a:buNone/>
            </a:pPr>
            <a:r>
              <a:rPr lang="en-US" sz="642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ct val="100000"/>
              </a:lnSpc>
              <a:buNone/>
            </a:pPr>
            <a:r>
              <a:rPr lang="en-US" sz="102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советское время азербайджанцы продолжили увеличивать численность, заняв важное место в экономике региона. Особенно заметным стал рост в городах Нижний Новгород и Дзержинск.
</a:t>
            </a:r>
            <a:endParaRPr lang="en-US" sz="1155" dirty="0"/>
          </a:p>
        </p:txBody>
      </p:sp>
      <p:sp>
        <p:nvSpPr>
          <p:cNvPr id="9" name="Text 3"/>
          <p:cNvSpPr txBox="1"/>
          <p:nvPr/>
        </p:nvSpPr>
        <p:spPr>
          <a:xfrm>
            <a:off x="3383903" y="3662955"/>
            <a:ext cx="2376191" cy="1158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15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Постсоветский период и новые вызовы
</a:t>
            </a:r>
            <a:pPr algn="ctr" indent="0" marL="0">
              <a:lnSpc>
                <a:spcPct val="100000"/>
              </a:lnSpc>
              <a:buNone/>
            </a:pPr>
            <a:r>
              <a:rPr lang="en-US" sz="642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ct val="100000"/>
              </a:lnSpc>
              <a:buNone/>
            </a:pPr>
            <a:r>
              <a:rPr lang="en-US" sz="102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После распада СССР миграционные потоки изменились, но сообщество сохранило свою идентичность, адаптируясь к новым социально-экономическим условиям Нижегородской области.
</a:t>
            </a:r>
            <a:endParaRPr lang="en-US" sz="1155" dirty="0"/>
          </a:p>
        </p:txBody>
      </p:sp>
      <p:sp>
        <p:nvSpPr>
          <p:cNvPr id="10" name="Text 4"/>
          <p:cNvSpPr txBox="1"/>
          <p:nvPr/>
        </p:nvSpPr>
        <p:spPr>
          <a:xfrm>
            <a:off x="5968353" y="3662955"/>
            <a:ext cx="2376191" cy="1158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167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Демография по переписи 2010 года
</a:t>
            </a:r>
            <a:pPr algn="ctr" indent="0" marL="0">
              <a:lnSpc>
                <a:spcPct val="100000"/>
              </a:lnSpc>
              <a:buNone/>
            </a:pPr>
            <a:r>
              <a:rPr lang="en-US" sz="648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ct val="100000"/>
              </a:lnSpc>
              <a:buNone/>
            </a:pPr>
            <a:r>
              <a:rPr lang="en-US" sz="1038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 официальным данным, в 2010 году в регионе проживало около 10 тысяч азербайджанцев, сосредоточенных преимущественно в городах и крупных населённых пунктах.
</a:t>
            </a:r>
            <a:endParaRPr lang="en-US" sz="1167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50" y="1171834"/>
            <a:ext cx="2466300" cy="1950882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4775" y="1171959"/>
            <a:ext cx="2466300" cy="1950882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2800" y="1171959"/>
            <a:ext cx="2466300" cy="1950882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ext 0"/>
          <p:cNvSpPr txBox="1"/>
          <p:nvPr/>
        </p:nvSpPr>
        <p:spPr>
          <a:xfrm>
            <a:off x="8629225" y="4595825"/>
            <a:ext cx="377100" cy="44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FFF6E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2400" dirty="0"/>
          </a:p>
        </p:txBody>
      </p:sp>
      <p:sp>
        <p:nvSpPr>
          <p:cNvPr id="11" name="Text 1"/>
          <p:cNvSpPr txBox="1"/>
          <p:nvPr/>
        </p:nvSpPr>
        <p:spPr>
          <a:xfrm>
            <a:off x="214275" y="370650"/>
            <a:ext cx="8695200" cy="499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2644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Язык и культурное наследие на современном этапе
</a:t>
            </a:r>
            <a:endParaRPr lang="en-US" sz="2644" dirty="0"/>
          </a:p>
        </p:txBody>
      </p:sp>
      <p:sp>
        <p:nvSpPr>
          <p:cNvPr id="12" name="Text 2"/>
          <p:cNvSpPr txBox="1"/>
          <p:nvPr/>
        </p:nvSpPr>
        <p:spPr>
          <a:xfrm>
            <a:off x="507800" y="3289925"/>
            <a:ext cx="2265900" cy="111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308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Сохранение родного языка
</a:t>
            </a:r>
            <a:pPr algn="l" indent="0" marL="0">
              <a:lnSpc>
                <a:spcPct val="100000"/>
              </a:lnSpc>
              <a:buNone/>
            </a:pPr>
            <a:r>
              <a:rPr lang="en-US" sz="748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00000"/>
              </a:lnSpc>
              <a:buNone/>
            </a:pPr>
            <a:r>
              <a:rPr lang="en-US" sz="112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Азербайджанский язык сохраняется среди молодого поколения благодаря культурным центрам и языковым курсам, которые обеспечивают билингвальное образование.
</a:t>
            </a:r>
            <a:endParaRPr lang="en-US" sz="1308" dirty="0"/>
          </a:p>
        </p:txBody>
      </p:sp>
      <p:sp>
        <p:nvSpPr>
          <p:cNvPr id="13" name="Text 3"/>
          <p:cNvSpPr txBox="1"/>
          <p:nvPr/>
        </p:nvSpPr>
        <p:spPr>
          <a:xfrm>
            <a:off x="3585800" y="3290025"/>
            <a:ext cx="2265900" cy="111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139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Культурные центры как хранители традиций
</a:t>
            </a:r>
            <a:pPr algn="l" indent="0" marL="0">
              <a:lnSpc>
                <a:spcPct val="100000"/>
              </a:lnSpc>
              <a:buNone/>
            </a:pPr>
            <a:r>
              <a:rPr lang="en-US" sz="65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00000"/>
              </a:lnSpc>
              <a:buNone/>
            </a:pPr>
            <a:r>
              <a:rPr lang="en-US" sz="976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Нижегородской области работают клубы и организации, поддерживающие фольклор, устное творчество и народные песни с добавлением аудиоматериалов для лучшего восприятия.
</a:t>
            </a:r>
            <a:endParaRPr lang="en-US" sz="1139" dirty="0"/>
          </a:p>
        </p:txBody>
      </p:sp>
      <p:sp>
        <p:nvSpPr>
          <p:cNvPr id="14" name="Text 4"/>
          <p:cNvSpPr txBox="1"/>
          <p:nvPr/>
        </p:nvSpPr>
        <p:spPr>
          <a:xfrm>
            <a:off x="6663825" y="3290025"/>
            <a:ext cx="2265900" cy="111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139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Роль аудиовизуальных материалов
</a:t>
            </a:r>
            <a:pPr algn="l" indent="0" marL="0">
              <a:lnSpc>
                <a:spcPct val="100000"/>
              </a:lnSpc>
              <a:buNone/>
            </a:pPr>
            <a:r>
              <a:rPr lang="en-US" sz="65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00000"/>
              </a:lnSpc>
              <a:buNone/>
            </a:pPr>
            <a:r>
              <a:rPr lang="en-US" sz="976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Использование записей народных музыкальных произведений и выступлений способствует более эффективному сохранению и распространению культурного наследия диаспоры.
</a:t>
            </a:r>
            <a:endParaRPr lang="en-US" sz="1139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49" y="1259389"/>
            <a:ext cx="2376191" cy="2176628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903" y="1259389"/>
            <a:ext cx="2376191" cy="2176628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353" y="1259389"/>
            <a:ext cx="2376191" cy="2176628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799425" y="370650"/>
            <a:ext cx="7512300" cy="499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2838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Национальные традиции и празднования
</a:t>
            </a:r>
            <a:endParaRPr lang="en-US" sz="2838" dirty="0"/>
          </a:p>
        </p:txBody>
      </p:sp>
      <p:sp>
        <p:nvSpPr>
          <p:cNvPr id="7" name="Text 1"/>
          <p:cNvSpPr txBox="1"/>
          <p:nvPr/>
        </p:nvSpPr>
        <p:spPr>
          <a:xfrm>
            <a:off x="8754500" y="4821325"/>
            <a:ext cx="328800" cy="26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2079" dirty="0">
                <a:solidFill>
                  <a:srgbClr val="FFF6E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2079" dirty="0"/>
          </a:p>
        </p:txBody>
      </p:sp>
      <p:sp>
        <p:nvSpPr>
          <p:cNvPr id="8" name="Text 2"/>
          <p:cNvSpPr txBox="1"/>
          <p:nvPr/>
        </p:nvSpPr>
        <p:spPr>
          <a:xfrm>
            <a:off x="799449" y="3662955"/>
            <a:ext cx="2376191" cy="1158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15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Новруз — семейный весенний праздник
</a:t>
            </a:r>
            <a:pPr algn="ctr" indent="0" marL="0">
              <a:lnSpc>
                <a:spcPct val="100000"/>
              </a:lnSpc>
              <a:buNone/>
            </a:pPr>
            <a:r>
              <a:rPr lang="en-US" sz="642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ct val="100000"/>
              </a:lnSpc>
              <a:buNone/>
            </a:pPr>
            <a:r>
              <a:rPr lang="en-US" sz="102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Празднование Новруза сопровождается национальной музыкой и угощениями типичной азербайджанской кухни, объединяя семьи и общину в символе обновления и весны.
</a:t>
            </a:r>
            <a:endParaRPr lang="en-US" sz="1155" dirty="0"/>
          </a:p>
        </p:txBody>
      </p:sp>
      <p:sp>
        <p:nvSpPr>
          <p:cNvPr id="9" name="Text 3"/>
          <p:cNvSpPr txBox="1"/>
          <p:nvPr/>
        </p:nvSpPr>
        <p:spPr>
          <a:xfrm>
            <a:off x="3383903" y="3662955"/>
            <a:ext cx="2376191" cy="1158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204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Традиционные свадебные обряды
</a:t>
            </a:r>
            <a:pPr algn="ctr" indent="0" marL="0">
              <a:lnSpc>
                <a:spcPct val="100000"/>
              </a:lnSpc>
              <a:buNone/>
            </a:pPr>
            <a:r>
              <a:rPr lang="en-US" sz="669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ct val="100000"/>
              </a:lnSpc>
              <a:buNone/>
            </a:pPr>
            <a:r>
              <a:rPr lang="en-US" sz="107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Свадьбы включают национальные танцы, музыку и обрядовые действия, передаваемые из поколения в поколение, укрепляя культурное единство и идентичность.
</a:t>
            </a:r>
            <a:endParaRPr lang="en-US" sz="1204" dirty="0"/>
          </a:p>
        </p:txBody>
      </p:sp>
      <p:sp>
        <p:nvSpPr>
          <p:cNvPr id="10" name="Text 4"/>
          <p:cNvSpPr txBox="1"/>
          <p:nvPr/>
        </p:nvSpPr>
        <p:spPr>
          <a:xfrm>
            <a:off x="5968353" y="3662955"/>
            <a:ext cx="2376191" cy="1158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192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Документирование праздников
</a:t>
            </a:r>
            <a:pPr algn="ctr" indent="0" marL="0">
              <a:lnSpc>
                <a:spcPct val="100000"/>
              </a:lnSpc>
              <a:buNone/>
            </a:pPr>
            <a:r>
              <a:rPr lang="en-US" sz="662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ct val="100000"/>
              </a:lnSpc>
              <a:buNone/>
            </a:pPr>
            <a:r>
              <a:rPr lang="en-US" sz="1059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Фото- и видеоматериалы празднований внутри общины активно собираются и используются для презентаций, что помогает сохранить живую память о традициях.
</a:t>
            </a:r>
            <a:endParaRPr lang="en-US" sz="1192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800" y="1607197"/>
            <a:ext cx="5266500" cy="2098855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337600" y="370650"/>
            <a:ext cx="8464800" cy="73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2903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Сферы занятости и семейный быт азербайджанцев
</a:t>
            </a:r>
            <a:endParaRPr lang="en-US" sz="2903" dirty="0"/>
          </a:p>
        </p:txBody>
      </p:sp>
      <p:sp>
        <p:nvSpPr>
          <p:cNvPr id="6" name="Text 1"/>
          <p:cNvSpPr txBox="1"/>
          <p:nvPr/>
        </p:nvSpPr>
        <p:spPr>
          <a:xfrm>
            <a:off x="8629400" y="4595825"/>
            <a:ext cx="377100" cy="44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FFF6E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2400" dirty="0"/>
          </a:p>
        </p:txBody>
      </p:sp>
      <p:sp>
        <p:nvSpPr>
          <p:cNvPr id="7" name="Text 2"/>
          <p:cNvSpPr txBox="1"/>
          <p:nvPr/>
        </p:nvSpPr>
        <p:spPr>
          <a:xfrm>
            <a:off x="337600" y="1479875"/>
            <a:ext cx="2149500" cy="2353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359" dirty="0">
                <a:solidFill>
                  <a:srgbClr val="FFF6E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Традиционные и современные профессии, а также особенности семейного уклада и предпринимательская активность.
</a:t>
            </a:r>
            <a:pPr algn="l" indent="0" marL="0">
              <a:lnSpc>
                <a:spcPct val="100000"/>
              </a:lnSpc>
              <a:buNone/>
            </a:pPr>
            <a:r>
              <a:rPr lang="en-US" sz="1359" dirty="0">
                <a:solidFill>
                  <a:srgbClr val="FFF6E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00000"/>
              </a:lnSpc>
              <a:buNone/>
            </a:pPr>
            <a:r>
              <a:rPr lang="en-US" sz="1359" dirty="0">
                <a:solidFill>
                  <a:srgbClr val="FFF6E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Азербайджанцы региона активно вовлечены в торговлю и строительство, развивая малый бизнес и поддерживая семейные традиции.
</a:t>
            </a:r>
            <a:endParaRPr lang="en-US" sz="1359" dirty="0"/>
          </a:p>
        </p:txBody>
      </p:sp>
      <p:sp>
        <p:nvSpPr>
          <p:cNvPr id="8" name="Text 3"/>
          <p:cNvSpPr txBox="1"/>
          <p:nvPr/>
        </p:nvSpPr>
        <p:spPr>
          <a:xfrm>
            <a:off x="337600" y="4700225"/>
            <a:ext cx="7857000" cy="33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Росстат, 2021
</a:t>
            </a:r>
            <a:endParaRPr lang="en-U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0"/>
          <p:cNvSpPr txBox="1"/>
          <p:nvPr/>
        </p:nvSpPr>
        <p:spPr>
          <a:xfrm>
            <a:off x="1080450" y="370650"/>
            <a:ext cx="7722000" cy="652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2569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Расселение и активность общины в Нижегородской области
</a:t>
            </a:r>
            <a:endParaRPr lang="en-US" sz="2569" dirty="0"/>
          </a:p>
        </p:txBody>
      </p:sp>
      <p:sp>
        <p:nvSpPr>
          <p:cNvPr id="9" name="Text 1"/>
          <p:cNvSpPr txBox="1"/>
          <p:nvPr/>
        </p:nvSpPr>
        <p:spPr>
          <a:xfrm>
            <a:off x="8629400" y="4595825"/>
            <a:ext cx="377100" cy="44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FFF6E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2400" dirty="0"/>
          </a:p>
        </p:txBody>
      </p:sp>
      <p:sp>
        <p:nvSpPr>
          <p:cNvPr id="10" name="Text 2"/>
          <p:cNvSpPr txBox="1"/>
          <p:nvPr/>
        </p:nvSpPr>
        <p:spPr>
          <a:xfrm>
            <a:off x="1010717" y="3011125"/>
            <a:ext cx="1392900" cy="20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397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XIX век — первые переселения
</a:t>
            </a:r>
            <a:pPr algn="ctr" indent="0" marL="0">
              <a:lnSpc>
                <a:spcPct val="100000"/>
              </a:lnSpc>
              <a:buNone/>
            </a:pPr>
            <a:r>
              <a:rPr lang="en-US" sz="998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ct val="100000"/>
              </a:lnSpc>
              <a:buNone/>
            </a:pPr>
            <a:r>
              <a:rPr lang="en-US" sz="1198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Формирование начальных общин в Нижнем Новгороде и прилегающих поселениях на фоне экономических изменений.
</a:t>
            </a:r>
            <a:endParaRPr lang="en-US" sz="1397" dirty="0"/>
          </a:p>
        </p:txBody>
      </p:sp>
      <p:sp>
        <p:nvSpPr>
          <p:cNvPr id="11" name="Text 3"/>
          <p:cNvSpPr txBox="1"/>
          <p:nvPr/>
        </p:nvSpPr>
        <p:spPr>
          <a:xfrm>
            <a:off x="1928188" y="1567000"/>
            <a:ext cx="2192700" cy="1162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lnSpc>
                <a:spcPct val="100000"/>
              </a:lnSpc>
              <a:buNone/>
            </a:pPr>
            <a:r>
              <a:rPr lang="en-US" sz="1307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2000-е — развитие культурных проектов
</a:t>
            </a:r>
            <a:pPr algn="r" indent="0" marL="0">
              <a:lnSpc>
                <a:spcPct val="100000"/>
              </a:lnSpc>
              <a:buNone/>
            </a:pPr>
            <a:r>
              <a:rPr lang="en-US" sz="934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r" indent="0" marL="0">
              <a:lnSpc>
                <a:spcPct val="100000"/>
              </a:lnSpc>
              <a:buNone/>
            </a:pPr>
            <a:r>
              <a:rPr lang="en-US" sz="112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Активизация общины в Дзержинске, создание образовательных и культурных программ с поддержкой местных властей.
</a:t>
            </a:r>
            <a:endParaRPr lang="en-US" sz="1307" dirty="0"/>
          </a:p>
        </p:txBody>
      </p:sp>
      <p:sp>
        <p:nvSpPr>
          <p:cNvPr id="12" name="Text 4"/>
          <p:cNvSpPr txBox="1"/>
          <p:nvPr/>
        </p:nvSpPr>
        <p:spPr>
          <a:xfrm>
            <a:off x="6511454" y="1761300"/>
            <a:ext cx="2383500" cy="12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35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Сегодня — интеграция и сохранение традиций
</a:t>
            </a:r>
            <a:pPr algn="l" indent="0" marL="0">
              <a:lnSpc>
                <a:spcPct val="100000"/>
              </a:lnSpc>
              <a:buNone/>
            </a:pPr>
            <a:r>
              <a:rPr lang="en-US" sz="968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00000"/>
              </a:lnSpc>
              <a:buNone/>
            </a:pPr>
            <a:r>
              <a:rPr lang="en-US" sz="116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Современные инициативы по поддержанию языка и праздников наряду с вовлечением молодежи и использованием новых медиаформатов.
</a:t>
            </a:r>
            <a:endParaRPr lang="en-US" sz="1355" dirty="0"/>
          </a:p>
        </p:txBody>
      </p:sp>
      <p:sp>
        <p:nvSpPr>
          <p:cNvPr id="13" name="Text 5"/>
          <p:cNvSpPr txBox="1"/>
          <p:nvPr/>
        </p:nvSpPr>
        <p:spPr>
          <a:xfrm>
            <a:off x="2808250" y="3834925"/>
            <a:ext cx="2383500" cy="12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Советский период — расширение
</a:t>
            </a:r>
            <a:pPr algn="ctr" indent="0" marL="0">
              <a:lnSpc>
                <a:spcPct val="100000"/>
              </a:lnSpc>
              <a:buNone/>
            </a:pPr>
            <a:r>
              <a:rPr lang="en-US" sz="1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Рост численности и появление новых культурных центров в городах и районах области, укрепление общинных связей.
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991" y="1479875"/>
            <a:ext cx="4649619" cy="24582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37600" y="370650"/>
            <a:ext cx="8464800" cy="66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26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Динамика численности азербайджанского населения
</a:t>
            </a:r>
            <a:endParaRPr lang="en-US" sz="2625" dirty="0"/>
          </a:p>
        </p:txBody>
      </p:sp>
      <p:sp>
        <p:nvSpPr>
          <p:cNvPr id="5" name="Text 1"/>
          <p:cNvSpPr txBox="1"/>
          <p:nvPr/>
        </p:nvSpPr>
        <p:spPr>
          <a:xfrm>
            <a:off x="8629400" y="4595825"/>
            <a:ext cx="377100" cy="44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2400" dirty="0"/>
          </a:p>
        </p:txBody>
      </p:sp>
      <p:sp>
        <p:nvSpPr>
          <p:cNvPr id="6" name="Text 2"/>
          <p:cNvSpPr txBox="1"/>
          <p:nvPr/>
        </p:nvSpPr>
        <p:spPr>
          <a:xfrm>
            <a:off x="337600" y="1479875"/>
            <a:ext cx="2605200" cy="3560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6E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Рост связан с миграцией и улучшением демографических показателей в общине региона.
</a:t>
            </a:r>
            <a:pPr algn="l" indent="0" marL="0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6E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6E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Устойчивый рост численности отражает успешную интеграцию и поддержание культурных традиций.
</a:t>
            </a:r>
            <a:endParaRPr lang="en-US" sz="1400" dirty="0"/>
          </a:p>
        </p:txBody>
      </p:sp>
      <p:sp>
        <p:nvSpPr>
          <p:cNvPr id="7" name="Text 3"/>
          <p:cNvSpPr txBox="1"/>
          <p:nvPr/>
        </p:nvSpPr>
        <p:spPr>
          <a:xfrm>
            <a:off x="4151200" y="4449750"/>
            <a:ext cx="4335900" cy="590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Переписи населения РФ, 1989-2020
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50" y="1171834"/>
            <a:ext cx="2466300" cy="1950882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4775" y="1171959"/>
            <a:ext cx="2466300" cy="1950882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2800" y="1171959"/>
            <a:ext cx="2466300" cy="1950882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ext 0"/>
          <p:cNvSpPr txBox="1"/>
          <p:nvPr/>
        </p:nvSpPr>
        <p:spPr>
          <a:xfrm>
            <a:off x="8629225" y="4595825"/>
            <a:ext cx="377100" cy="44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FFF6E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</a:t>
            </a:r>
            <a:endParaRPr lang="en-US" sz="2400" dirty="0"/>
          </a:p>
        </p:txBody>
      </p:sp>
      <p:sp>
        <p:nvSpPr>
          <p:cNvPr id="11" name="Text 1"/>
          <p:cNvSpPr txBox="1"/>
          <p:nvPr/>
        </p:nvSpPr>
        <p:spPr>
          <a:xfrm>
            <a:off x="214275" y="370650"/>
            <a:ext cx="8695200" cy="499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2438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Выдающиеся представители азербайджанской общины
</a:t>
            </a:r>
            <a:endParaRPr lang="en-US" sz="2438" dirty="0"/>
          </a:p>
        </p:txBody>
      </p:sp>
      <p:sp>
        <p:nvSpPr>
          <p:cNvPr id="12" name="Text 2"/>
          <p:cNvSpPr txBox="1"/>
          <p:nvPr/>
        </p:nvSpPr>
        <p:spPr>
          <a:xfrm>
            <a:off x="507800" y="3289925"/>
            <a:ext cx="2265900" cy="111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306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Предприниматель Рафик Мамедов
</a:t>
            </a:r>
            <a:pPr algn="l" indent="0" marL="0">
              <a:lnSpc>
                <a:spcPct val="100000"/>
              </a:lnSpc>
              <a:buNone/>
            </a:pPr>
            <a:r>
              <a:rPr lang="en-US" sz="746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00000"/>
              </a:lnSpc>
              <a:buNone/>
            </a:pPr>
            <a:r>
              <a:rPr lang="en-US" sz="1119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Основатель успешной сети магазинов, активно поддерживает культурные инициативы и проекты по сохранению языка.
</a:t>
            </a:r>
            <a:endParaRPr lang="en-US" sz="1306" dirty="0"/>
          </a:p>
        </p:txBody>
      </p:sp>
      <p:sp>
        <p:nvSpPr>
          <p:cNvPr id="13" name="Text 3"/>
          <p:cNvSpPr txBox="1"/>
          <p:nvPr/>
        </p:nvSpPr>
        <p:spPr>
          <a:xfrm>
            <a:off x="3585800" y="3290025"/>
            <a:ext cx="2265900" cy="111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281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Культурный деятель Лейла Гасанова
</a:t>
            </a:r>
            <a:pPr algn="l" indent="0" marL="0">
              <a:lnSpc>
                <a:spcPct val="100000"/>
              </a:lnSpc>
              <a:buNone/>
            </a:pPr>
            <a:r>
              <a:rPr lang="en-US" sz="732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00000"/>
              </a:lnSpc>
              <a:buNone/>
            </a:pPr>
            <a:r>
              <a:rPr lang="en-US" sz="1098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Руководитель культурного центра, организующая мероприятия и фестивали, способствует межнациональному диалогу в регионе.
</a:t>
            </a:r>
            <a:endParaRPr lang="en-US" sz="1281" dirty="0"/>
          </a:p>
        </p:txBody>
      </p:sp>
      <p:sp>
        <p:nvSpPr>
          <p:cNvPr id="14" name="Text 4"/>
          <p:cNvSpPr txBox="1"/>
          <p:nvPr/>
        </p:nvSpPr>
        <p:spPr>
          <a:xfrm>
            <a:off x="6663825" y="3290025"/>
            <a:ext cx="2265900" cy="111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281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Общественный активист Эльнур Алиев
</a:t>
            </a:r>
            <a:pPr algn="l" indent="0" marL="0">
              <a:lnSpc>
                <a:spcPct val="100000"/>
              </a:lnSpc>
              <a:buNone/>
            </a:pPr>
            <a:r>
              <a:rPr lang="en-US" sz="732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00000"/>
              </a:lnSpc>
              <a:buNone/>
            </a:pPr>
            <a:r>
              <a:rPr lang="en-US" sz="1098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Участник благотворительных программ и видеоинтервью, рассказывающих о жизни и традициях азербайджанцев Нижегородской области.
</a:t>
            </a:r>
            <a:endParaRPr lang="en-US" sz="128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2026-04-25T07:59:09Z</dcterms:created>
  <dcterms:modified xsi:type="dcterms:W3CDTF">2026-04-25T07:59:09Z</dcterms:modified>
</cp:coreProperties>
</file>