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5" r:id="rId8"/>
    <p:sldId id="269" r:id="rId9"/>
    <p:sldId id="266" r:id="rId10"/>
    <p:sldId id="267" r:id="rId11"/>
    <p:sldId id="268" r:id="rId12"/>
    <p:sldId id="270" r:id="rId13"/>
    <p:sldId id="272" r:id="rId14"/>
    <p:sldId id="271" r:id="rId15"/>
    <p:sldId id="263" r:id="rId16"/>
  </p:sldIdLst>
  <p:sldSz cx="12192000" cy="6858000"/>
  <p:notesSz cx="12192000" cy="6858000"/>
  <p:defaultTextStyle>
    <a:defPPr>
      <a:defRPr lang="ru-RU"/>
    </a:def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7" d="100"/>
          <a:sy n="37" d="100"/>
        </p:scale>
        <p:origin x="2172" y="85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0443820A-0E64-48F8-9055-FF0DD326791F}" type="slidenum">
              <a:r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43333E65-E319-423D-A2F3-391F9AD0C527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9A71CA36-5B07-4E7D-959F-2DAA2C004824}" type="slidenum">
              <a:r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 bwMode="auto">
          <a:xfrm>
            <a:off x="431928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 bwMode="auto">
          <a:xfrm>
            <a:off x="8028720" y="160452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 bwMode="auto">
          <a:xfrm>
            <a:off x="431928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 bwMode="auto">
          <a:xfrm>
            <a:off x="8028720" y="3682080"/>
            <a:ext cx="35326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C69DE03-561F-4E27-872C-F6EF2C2AABB2}" type="slidenum">
              <a:r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DBAF7565-BD3D-4988-BF27-19ACCF1FF09C}" type="slidenum">
              <a:r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BADD4291-E64D-4ACE-9606-872F71F26F53}" type="slidenum">
              <a:r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7848800-600E-4D7C-8C16-56913FC2CB79}" type="slidenum">
              <a:r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83F740C6-2FCF-4DC5-BD09-D174C89031A2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 bwMode="auto">
          <a:xfrm>
            <a:off x="1523880" y="1122480"/>
            <a:ext cx="9142920" cy="11063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24CE1E4F-90CD-444A-9102-28A7F8C6D4A3}" type="slidenum">
              <a:r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54B77554-3C92-4FB0-A5BA-1538CE874445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 bwMode="auto"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CE45E5D0-7D09-4149-8883-20EC63A466B5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 bwMode="auto"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 bwMode="auto"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 bwMode="auto">
          <a:xfrm>
            <a:off x="609480" y="3682080"/>
            <a:ext cx="10972079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  <a:defRPr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 bwMode="auto"/>
        <p:txBody>
          <a:bodyPr/>
          <a:lstStyle/>
          <a:p>
            <a:pPr>
              <a:defRPr/>
            </a:pPr>
            <a:fld id="{EC5258FE-DB84-45B9-9B37-2835BC5834A2}" type="slidenum">
              <a:r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  <a:defRPr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079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 bwMode="auto"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 bwMode="auto"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  <a:defRPr/>
            </a:pPr>
            <a:fld id="{5A182F08-8818-4767-99C4-3366E5EE4C41}" type="slidenum"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 bwMode="auto"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3416250" name="Прямоугольник 623416249"/>
          <p:cNvSpPr/>
          <p:nvPr/>
        </p:nvSpPr>
        <p:spPr bwMode="auto">
          <a:xfrm>
            <a:off x="10535625" y="0"/>
            <a:ext cx="1314449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25278218" name="Рисунок 2025278217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5399976">
            <a:off x="-2749856" y="2545068"/>
            <a:ext cx="6858000" cy="1767861"/>
          </a:xfrm>
          <a:prstGeom prst="rect">
            <a:avLst/>
          </a:prstGeom>
        </p:spPr>
      </p:pic>
      <p:pic>
        <p:nvPicPr>
          <p:cNvPr id="2001478827" name="Рисунок 200147882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5399976">
            <a:off x="7908618" y="2545068"/>
            <a:ext cx="6858000" cy="1767861"/>
          </a:xfrm>
          <a:prstGeom prst="rect">
            <a:avLst/>
          </a:prstGeom>
        </p:spPr>
      </p:pic>
      <p:pic>
        <p:nvPicPr>
          <p:cNvPr id="1406296461" name="Рисунок 1406296460"/>
          <p:cNvPicPr>
            <a:picLocks noChangeAspect="1"/>
          </p:cNvPicPr>
          <p:nvPr/>
        </p:nvPicPr>
        <p:blipFill>
          <a:blip r:embed="rId2"/>
          <a:srcRect l="11762" r="11861" b="54563"/>
          <a:stretch/>
        </p:blipFill>
        <p:spPr bwMode="auto">
          <a:xfrm>
            <a:off x="4223792" y="5445224"/>
            <a:ext cx="3395662" cy="1272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7308" y="855054"/>
            <a:ext cx="3961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Мордва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988840"/>
            <a:ext cx="7680132" cy="328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1504" y="745449"/>
            <a:ext cx="396477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Изначально представители народа жили в избах-полуземлянках, но со временем их традиционным жилищем стали полноценные избы из дерева (двух- или </a:t>
            </a:r>
            <a:r>
              <a:rPr lang="ru-RU" sz="18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трёхсекционная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деревянная изба, похожая на русскую).  Крыши жилищ бывали обычно четырёхскатными, крытыми соломой. В отличие от русских дворов, у мордвы дома располагались в центре участка. Среди хозяйственных построек обязательными были сарай, загон для животных, погреб с наземной надстройкой и баня.</a:t>
            </a:r>
            <a:endParaRPr lang="ru-RU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6170" r="3549" b="30282"/>
          <a:stretch/>
        </p:blipFill>
        <p:spPr>
          <a:xfrm>
            <a:off x="5742040" y="4015336"/>
            <a:ext cx="4277032" cy="2246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1253723"/>
            <a:ext cx="4957673" cy="268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6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35560" y="1720838"/>
            <a:ext cx="3624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Семьи были очень большими: 30-40 человек. Жили в 2 или 3 избах, но хозяйство считалось неразделённым. Мужчины, женщины и дети обедали отдельно. И как у большинства народностей мужчина в семье был главным. В женщине ценились хозяйственность и бойкий нрав.</a:t>
            </a:r>
            <a:endParaRPr lang="ru-RU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17" y="857863"/>
            <a:ext cx="3612836" cy="257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0" y="3851001"/>
            <a:ext cx="3854967" cy="257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79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3512" y="1582338"/>
            <a:ext cx="42001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Главным занятием мордвы было земледелие. Занимались и огородничеством, охотой, рыбалкой</a:t>
            </a:r>
            <a:b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</a:b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С древних времен мордва занималась бортничеством, после пчеловодством. Ремесла были связаны с обработкой шерсти и дерева. Славились представители народа и как хорошие ткачи, порой целые деревни специализировались на крашении и набивке сукна.</a:t>
            </a:r>
            <a:endParaRPr lang="ru-RU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50" y="695322"/>
            <a:ext cx="4165600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3" y="3799499"/>
            <a:ext cx="4119418" cy="295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0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31504" y="429828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Основа питания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— продукты растениеводства, животноводства, охоты, рыболовства и бортничества. В лесах и оврагах, на лугах собирали грибы, орехи, малину, щавель, землянику, клубнику, чернику, хмель и другие дары природы.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Из овощей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в разное время в мордовскую кухню входили капуста, огурцы, лук, чеснок, редька, репа, свёкла.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Хлеб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занимал важное место, его пекли из кислого теста, сажая в горячую печь на капустных листьях.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Важное место в питании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занимают молоко и молочные продукты, особенно творог.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Напитки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— квас, кислое молоко, берёзовый сок. </a:t>
            </a:r>
            <a:endParaRPr lang="ru-RU" sz="180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975" y="3854080"/>
            <a:ext cx="7952830" cy="289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1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8514" y="496020"/>
            <a:ext cx="77539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В Мордовии отмечают Рождество, Пасху, Масленицу и Троицу. С давних времен эрзи и мокши играют на волынке, флейте, кларнете, трещотке и ксилофоне. Современную музыкальную культуру представляют несколько популярных музыкантов, а также ансамблей, исполняющих произведения на национальных языках. народов. В Саранске проходят крупные международные ярмарки, фестивали и съезды финно- угорских народов. </a:t>
            </a:r>
            <a:endParaRPr lang="ru-RU" sz="180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93" y="3506745"/>
            <a:ext cx="3900776" cy="2594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88" y="3523540"/>
            <a:ext cx="4111264" cy="284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64050" name="Рисунок 6864049"/>
          <p:cNvPicPr>
            <a:picLocks noChangeAspect="1"/>
          </p:cNvPicPr>
          <p:nvPr/>
        </p:nvPicPr>
        <p:blipFill>
          <a:blip r:embed="rId2"/>
          <a:srcRect t="19305" b="64583"/>
          <a:stretch/>
        </p:blipFill>
        <p:spPr bwMode="auto">
          <a:xfrm>
            <a:off x="1585912" y="219074"/>
            <a:ext cx="9020174" cy="1104899"/>
          </a:xfrm>
          <a:prstGeom prst="rect">
            <a:avLst/>
          </a:prstGeom>
        </p:spPr>
      </p:pic>
      <p:pic>
        <p:nvPicPr>
          <p:cNvPr id="332198063" name="Рисунок 332198062"/>
          <p:cNvPicPr>
            <a:picLocks noChangeAspect="1"/>
          </p:cNvPicPr>
          <p:nvPr/>
        </p:nvPicPr>
        <p:blipFill>
          <a:blip r:embed="rId2"/>
          <a:srcRect l="15691" t="41527" r="12289" b="25414"/>
          <a:stretch/>
        </p:blipFill>
        <p:spPr bwMode="auto">
          <a:xfrm>
            <a:off x="2944199" y="1292679"/>
            <a:ext cx="6496049" cy="2266948"/>
          </a:xfrm>
          <a:prstGeom prst="rect">
            <a:avLst/>
          </a:prstGeom>
        </p:spPr>
      </p:pic>
      <p:pic>
        <p:nvPicPr>
          <p:cNvPr id="818949288" name="Рисунок 818949287"/>
          <p:cNvPicPr>
            <a:picLocks noChangeAspect="1"/>
          </p:cNvPicPr>
          <p:nvPr/>
        </p:nvPicPr>
        <p:blipFill>
          <a:blip r:embed="rId3"/>
          <a:srcRect t="49007"/>
          <a:stretch/>
        </p:blipFill>
        <p:spPr bwMode="auto">
          <a:xfrm rot="16199969">
            <a:off x="-2730804" y="2729857"/>
            <a:ext cx="6858000" cy="1398280"/>
          </a:xfrm>
          <a:prstGeom prst="rect">
            <a:avLst/>
          </a:prstGeom>
        </p:spPr>
      </p:pic>
      <p:pic>
        <p:nvPicPr>
          <p:cNvPr id="508756101" name="Рисунок 508756100"/>
          <p:cNvPicPr>
            <a:picLocks noChangeAspect="1"/>
          </p:cNvPicPr>
          <p:nvPr/>
        </p:nvPicPr>
        <p:blipFill>
          <a:blip r:embed="rId3"/>
          <a:srcRect t="49007"/>
          <a:stretch/>
        </p:blipFill>
        <p:spPr bwMode="auto">
          <a:xfrm rot="16199969">
            <a:off x="8108644" y="2729856"/>
            <a:ext cx="6858000" cy="1398280"/>
          </a:xfrm>
          <a:prstGeom prst="rect">
            <a:avLst/>
          </a:prstGeom>
        </p:spPr>
      </p:pic>
      <p:pic>
        <p:nvPicPr>
          <p:cNvPr id="192411574" name="Рисунок 19241157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71974" y="3428997"/>
            <a:ext cx="3448050" cy="3448050"/>
          </a:xfrm>
          <a:prstGeom prst="rect">
            <a:avLst/>
          </a:prstGeom>
        </p:spPr>
      </p:pic>
      <p:pic>
        <p:nvPicPr>
          <p:cNvPr id="1806259319" name="Рисунок 1806259318"/>
          <p:cNvPicPr>
            <a:picLocks noChangeAspect="1"/>
          </p:cNvPicPr>
          <p:nvPr/>
        </p:nvPicPr>
        <p:blipFill>
          <a:blip r:embed="rId5"/>
          <a:srcRect l="37984" r="37154" b="76250"/>
          <a:stretch/>
        </p:blipFill>
        <p:spPr bwMode="auto">
          <a:xfrm>
            <a:off x="1585912" y="1128005"/>
            <a:ext cx="1704974" cy="1628775"/>
          </a:xfrm>
          <a:prstGeom prst="rect">
            <a:avLst/>
          </a:prstGeom>
        </p:spPr>
      </p:pic>
      <p:sp>
        <p:nvSpPr>
          <p:cNvPr id="1976425032" name="Овал 1976425031"/>
          <p:cNvSpPr/>
          <p:nvPr/>
        </p:nvSpPr>
        <p:spPr bwMode="auto">
          <a:xfrm>
            <a:off x="3028949" y="1257299"/>
            <a:ext cx="523874" cy="400049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3885631" name="Овал 473885630"/>
          <p:cNvSpPr/>
          <p:nvPr/>
        </p:nvSpPr>
        <p:spPr bwMode="auto">
          <a:xfrm>
            <a:off x="3114673" y="1990725"/>
            <a:ext cx="523874" cy="400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914905" name="Овал 1954914904"/>
          <p:cNvSpPr/>
          <p:nvPr/>
        </p:nvSpPr>
        <p:spPr bwMode="auto">
          <a:xfrm>
            <a:off x="1397333" y="1209675"/>
            <a:ext cx="523874" cy="400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8650566" name="Рисунок 218650565"/>
          <p:cNvPicPr>
            <a:picLocks noChangeAspect="1"/>
          </p:cNvPicPr>
          <p:nvPr/>
        </p:nvPicPr>
        <p:blipFill>
          <a:blip r:embed="rId5"/>
          <a:srcRect t="40972" r="81951" b="40098"/>
          <a:stretch/>
        </p:blipFill>
        <p:spPr bwMode="auto">
          <a:xfrm>
            <a:off x="2315062" y="3726459"/>
            <a:ext cx="1237762" cy="1298148"/>
          </a:xfrm>
          <a:prstGeom prst="rect">
            <a:avLst/>
          </a:prstGeom>
        </p:spPr>
      </p:pic>
      <p:pic>
        <p:nvPicPr>
          <p:cNvPr id="593660279" name="Рисунок 593660278"/>
          <p:cNvPicPr>
            <a:picLocks noChangeAspect="1"/>
          </p:cNvPicPr>
          <p:nvPr/>
        </p:nvPicPr>
        <p:blipFill>
          <a:blip r:embed="rId5"/>
          <a:srcRect l="37984" r="37154" b="76250"/>
          <a:stretch/>
        </p:blipFill>
        <p:spPr bwMode="auto">
          <a:xfrm>
            <a:off x="8453436" y="4114969"/>
            <a:ext cx="1704973" cy="1628775"/>
          </a:xfrm>
          <a:prstGeom prst="rect">
            <a:avLst/>
          </a:prstGeom>
        </p:spPr>
      </p:pic>
      <p:pic>
        <p:nvPicPr>
          <p:cNvPr id="1427229590" name="Рисунок 1427229589"/>
          <p:cNvPicPr>
            <a:picLocks noChangeAspect="1"/>
          </p:cNvPicPr>
          <p:nvPr/>
        </p:nvPicPr>
        <p:blipFill>
          <a:blip r:embed="rId5"/>
          <a:srcRect t="40972" r="81951" b="40098"/>
          <a:stretch/>
        </p:blipFill>
        <p:spPr bwMode="auto">
          <a:xfrm>
            <a:off x="9258786" y="1128005"/>
            <a:ext cx="1237761" cy="1298147"/>
          </a:xfrm>
          <a:prstGeom prst="rect">
            <a:avLst/>
          </a:prstGeom>
        </p:spPr>
      </p:pic>
      <p:sp>
        <p:nvSpPr>
          <p:cNvPr id="791281515" name="Овал 791281514"/>
          <p:cNvSpPr/>
          <p:nvPr/>
        </p:nvSpPr>
        <p:spPr bwMode="auto">
          <a:xfrm>
            <a:off x="8248648" y="4257675"/>
            <a:ext cx="523874" cy="400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950416" name="Овал 1988950415"/>
          <p:cNvSpPr/>
          <p:nvPr/>
        </p:nvSpPr>
        <p:spPr bwMode="auto">
          <a:xfrm>
            <a:off x="9972673" y="4257675"/>
            <a:ext cx="523874" cy="400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2716446" name="Овал 472716445"/>
          <p:cNvSpPr/>
          <p:nvPr/>
        </p:nvSpPr>
        <p:spPr bwMode="auto">
          <a:xfrm>
            <a:off x="9972673" y="5024607"/>
            <a:ext cx="523874" cy="400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8898474" name="Овал 298898473"/>
          <p:cNvSpPr/>
          <p:nvPr/>
        </p:nvSpPr>
        <p:spPr bwMode="auto">
          <a:xfrm>
            <a:off x="10020298" y="5619749"/>
            <a:ext cx="523874" cy="400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766271" name="Овал 576766270"/>
          <p:cNvSpPr/>
          <p:nvPr/>
        </p:nvSpPr>
        <p:spPr bwMode="auto">
          <a:xfrm>
            <a:off x="3028949" y="2390774"/>
            <a:ext cx="523874" cy="400048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3640623" name="Рисунок 433640622"/>
          <p:cNvPicPr>
            <a:picLocks noChangeAspect="1"/>
          </p:cNvPicPr>
          <p:nvPr/>
        </p:nvPicPr>
        <p:blipFill>
          <a:blip r:embed="rId2"/>
          <a:srcRect b="4385"/>
          <a:stretch/>
        </p:blipFill>
        <p:spPr bwMode="auto">
          <a:xfrm>
            <a:off x="9760083" y="0"/>
            <a:ext cx="2431917" cy="2325242"/>
          </a:xfrm>
          <a:prstGeom prst="rect">
            <a:avLst/>
          </a:prstGeom>
        </p:spPr>
      </p:pic>
      <p:sp>
        <p:nvSpPr>
          <p:cNvPr id="2107965941" name="Овал 2107965940"/>
          <p:cNvSpPr/>
          <p:nvPr/>
        </p:nvSpPr>
        <p:spPr bwMode="auto">
          <a:xfrm>
            <a:off x="3315674" y="238124"/>
            <a:ext cx="3400425" cy="48577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1631504" y="335843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В стародавние времена на месте будущего Нижнего Новгорода жил мордвин по имени Скворец — друг и помощник Соловья-разбойника, побеждённого и связанного Ильёй Муромцем. У Скворца было 18 жён и 70 сыновей. Все они жили вместе, занимались скотоводством, пасли стада на горах и по вечерам гоняли их на водопой к Оке.</a:t>
            </a:r>
          </a:p>
          <a:p>
            <a:pPr algn="l"/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В ущельях той же горы обитал чародей Дятел, который ранее был в ладах с Соловьём-разбойником.</a:t>
            </a:r>
          </a:p>
          <a:p>
            <a:pPr algn="l"/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Скворец спросил Дятла о судьбе своих детей. Тот ответил: «Если дети твои будут жить мирно друг с другом, то долго будут владеть здешними местами; а если поссорятся, то будут покорены русскими, которые построят на устье Оки град </a:t>
            </a:r>
            <a:r>
              <a:rPr lang="ru-RU" b="0" i="0" dirty="0" err="1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каменн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 и крепок зело, зело, и не одолеют его силы вражеские».</a:t>
            </a:r>
          </a:p>
          <a:p>
            <a:pPr algn="l"/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Под конец разговора Дятел попросил Скворца о честном ему погребении. Тот обещал.</a:t>
            </a:r>
          </a:p>
          <a:p>
            <a:pPr algn="l"/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Вскоре чародей Дятел умер, и Скворец похоронил его на горе при устье Оки-реки. С тех пор это место стало называться </a:t>
            </a:r>
            <a:r>
              <a:rPr lang="ru-RU" b="0" i="0" dirty="0" err="1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Дятловы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 горы.</a:t>
            </a:r>
          </a:p>
          <a:p>
            <a:pPr algn="l"/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После смерти Скворца его потомки перессорились между собой. Тогда святой Андрей </a:t>
            </a:r>
            <a:r>
              <a:rPr lang="ru-RU" b="0" i="0" dirty="0" err="1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Боголюбский</a:t>
            </a:r>
            <a:r>
              <a:rPr lang="ru-RU" b="0" i="0" dirty="0" smtClean="0">
                <a:solidFill>
                  <a:srgbClr val="C00000"/>
                </a:solidFill>
                <a:effectLst/>
                <a:latin typeface="Montserrat" panose="00000500000000000000" pitchFamily="2" charset="-52"/>
              </a:rPr>
              <a:t> изгнал их с устья Оки, а племянник его, святой Юрий Всеволодович, в 1221 году основал здесь Нижний Новгород, исполнив предсказание Дятла.</a:t>
            </a:r>
            <a:endParaRPr lang="ru-RU" b="0" i="0" dirty="0">
              <a:solidFill>
                <a:srgbClr val="C00000"/>
              </a:solidFill>
              <a:effectLst/>
              <a:latin typeface="Montserrat" panose="000005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35078" y="222342"/>
            <a:ext cx="77466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Мордва - финно-угорский народ, она объединяет два разных народа, проживающих на одной территории: мокша и эрзя.</a:t>
            </a:r>
            <a:b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</a:b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У каждой из них есть свой язык «</a:t>
            </a:r>
            <a:r>
              <a:rPr lang="ru-RU" sz="1800" dirty="0" err="1" smtClean="0">
                <a:solidFill>
                  <a:srgbClr val="C00000"/>
                </a:solidFill>
                <a:latin typeface="Montserrat Black" panose="00000A00000000000000" pitchFamily="2" charset="-52"/>
              </a:rPr>
              <a:t>мокшанский</a:t>
            </a: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» и «эрзянский», разные особенности религии, культуры и обрядов, понятия же «мордовский язык» не существует.</a:t>
            </a:r>
            <a:b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</a:b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Считается, что слово «мордва» произошло от слова иранского происхождения «</a:t>
            </a:r>
            <a:r>
              <a:rPr lang="en-US" sz="1800" dirty="0" err="1" smtClean="0">
                <a:solidFill>
                  <a:srgbClr val="C00000"/>
                </a:solidFill>
                <a:latin typeface="Montserrat Black" panose="00000A00000000000000" pitchFamily="2" charset="-52"/>
              </a:rPr>
              <a:t>Mordens</a:t>
            </a: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», означающего «мужчина, человек»</a:t>
            </a:r>
            <a:endParaRPr lang="ru-RU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2780928"/>
            <a:ext cx="5994077" cy="362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3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8143670" name="Рисунок 478143669"/>
          <p:cNvPicPr>
            <a:picLocks noChangeAspect="1"/>
          </p:cNvPicPr>
          <p:nvPr/>
        </p:nvPicPr>
        <p:blipFill>
          <a:blip r:embed="rId2"/>
          <a:srcRect l="12903" r="9947" b="80416"/>
          <a:stretch/>
        </p:blipFill>
        <p:spPr bwMode="auto">
          <a:xfrm>
            <a:off x="2586033" y="19049"/>
            <a:ext cx="7610474" cy="1343025"/>
          </a:xfrm>
          <a:prstGeom prst="rect">
            <a:avLst/>
          </a:prstGeom>
        </p:spPr>
      </p:pic>
      <p:pic>
        <p:nvPicPr>
          <p:cNvPr id="582611508" name="Рисунок 582611507"/>
          <p:cNvPicPr>
            <a:picLocks noChangeAspect="1"/>
          </p:cNvPicPr>
          <p:nvPr/>
        </p:nvPicPr>
        <p:blipFill>
          <a:blip r:embed="rId3"/>
          <a:srcRect l="29166" r="28055"/>
          <a:stretch/>
        </p:blipFill>
        <p:spPr bwMode="auto">
          <a:xfrm>
            <a:off x="7050479" y="1269793"/>
            <a:ext cx="2004959" cy="4686918"/>
          </a:xfrm>
          <a:prstGeom prst="rect">
            <a:avLst/>
          </a:prstGeom>
        </p:spPr>
      </p:pic>
      <p:pic>
        <p:nvPicPr>
          <p:cNvPr id="1688996302" name="Рисунок 1688996301"/>
          <p:cNvPicPr>
            <a:picLocks noChangeAspect="1"/>
          </p:cNvPicPr>
          <p:nvPr/>
        </p:nvPicPr>
        <p:blipFill>
          <a:blip r:embed="rId4"/>
          <a:srcRect l="29041" r="29430" b="2638"/>
          <a:stretch/>
        </p:blipFill>
        <p:spPr bwMode="auto">
          <a:xfrm>
            <a:off x="2767008" y="1200150"/>
            <a:ext cx="2028833" cy="4756562"/>
          </a:xfrm>
          <a:prstGeom prst="rect">
            <a:avLst/>
          </a:prstGeom>
        </p:spPr>
      </p:pic>
      <p:pic>
        <p:nvPicPr>
          <p:cNvPr id="833528277" name="Рисунок 833528276"/>
          <p:cNvPicPr>
            <a:picLocks noChangeAspect="1"/>
          </p:cNvPicPr>
          <p:nvPr/>
        </p:nvPicPr>
        <p:blipFill>
          <a:blip r:embed="rId5"/>
          <a:srcRect l="34304" t="26527" r="50695" b="53750"/>
          <a:stretch/>
        </p:blipFill>
        <p:spPr bwMode="auto">
          <a:xfrm>
            <a:off x="4705349" y="1590674"/>
            <a:ext cx="1828800" cy="1352549"/>
          </a:xfrm>
          <a:prstGeom prst="rect">
            <a:avLst/>
          </a:prstGeom>
        </p:spPr>
      </p:pic>
      <p:pic>
        <p:nvPicPr>
          <p:cNvPr id="946668877" name="Рисунок 946668876"/>
          <p:cNvPicPr>
            <a:picLocks noChangeAspect="1"/>
          </p:cNvPicPr>
          <p:nvPr/>
        </p:nvPicPr>
        <p:blipFill>
          <a:blip r:embed="rId5"/>
          <a:srcRect l="20242" t="58038" r="67257" b="31944"/>
          <a:stretch/>
        </p:blipFill>
        <p:spPr bwMode="auto">
          <a:xfrm>
            <a:off x="1439249" y="4737512"/>
            <a:ext cx="1523999" cy="686974"/>
          </a:xfrm>
          <a:prstGeom prst="rect">
            <a:avLst/>
          </a:prstGeom>
        </p:spPr>
      </p:pic>
      <p:pic>
        <p:nvPicPr>
          <p:cNvPr id="440244856" name="Рисунок 440244855"/>
          <p:cNvPicPr>
            <a:picLocks noChangeAspect="1"/>
          </p:cNvPicPr>
          <p:nvPr/>
        </p:nvPicPr>
        <p:blipFill>
          <a:blip r:embed="rId5"/>
          <a:srcRect l="44773" t="50000" r="40851" b="34583"/>
          <a:stretch/>
        </p:blipFill>
        <p:spPr bwMode="auto">
          <a:xfrm>
            <a:off x="5425488" y="4367212"/>
            <a:ext cx="1752599" cy="1057275"/>
          </a:xfrm>
          <a:prstGeom prst="rect">
            <a:avLst/>
          </a:prstGeom>
        </p:spPr>
      </p:pic>
      <p:pic>
        <p:nvPicPr>
          <p:cNvPr id="988715923" name="Рисунок 988715922"/>
          <p:cNvPicPr>
            <a:picLocks noChangeAspect="1"/>
          </p:cNvPicPr>
          <p:nvPr/>
        </p:nvPicPr>
        <p:blipFill>
          <a:blip r:embed="rId5"/>
          <a:srcRect l="61336" t="28750" r="22726" b="58333"/>
          <a:stretch/>
        </p:blipFill>
        <p:spPr bwMode="auto">
          <a:xfrm>
            <a:off x="8925899" y="2362199"/>
            <a:ext cx="1808744" cy="885824"/>
          </a:xfrm>
          <a:prstGeom prst="rect">
            <a:avLst/>
          </a:prstGeom>
        </p:spPr>
      </p:pic>
      <p:pic>
        <p:nvPicPr>
          <p:cNvPr id="434227384" name="Рисунок 434227383"/>
          <p:cNvPicPr>
            <a:picLocks noChangeAspect="1"/>
          </p:cNvPicPr>
          <p:nvPr/>
        </p:nvPicPr>
        <p:blipFill>
          <a:blip r:embed="rId5"/>
          <a:srcRect l="34304" t="26526" r="54046" b="71181"/>
          <a:stretch/>
        </p:blipFill>
        <p:spPr bwMode="auto">
          <a:xfrm>
            <a:off x="8868749" y="2266949"/>
            <a:ext cx="1420200" cy="157162"/>
          </a:xfrm>
          <a:prstGeom prst="rect">
            <a:avLst/>
          </a:prstGeom>
        </p:spPr>
      </p:pic>
      <p:pic>
        <p:nvPicPr>
          <p:cNvPr id="1792811488" name="Рисунок 1792811487"/>
          <p:cNvPicPr>
            <a:picLocks noChangeAspect="1"/>
          </p:cNvPicPr>
          <p:nvPr/>
        </p:nvPicPr>
        <p:blipFill>
          <a:blip r:embed="rId6"/>
          <a:srcRect t="49006" b="8956"/>
          <a:stretch/>
        </p:blipFill>
        <p:spPr bwMode="auto">
          <a:xfrm rot="5399976">
            <a:off x="-2718412" y="2700336"/>
            <a:ext cx="6858000" cy="1457325"/>
          </a:xfrm>
          <a:prstGeom prst="rect">
            <a:avLst/>
          </a:prstGeom>
        </p:spPr>
      </p:pic>
      <p:pic>
        <p:nvPicPr>
          <p:cNvPr id="1374062115" name="Рисунок 1374062114"/>
          <p:cNvPicPr>
            <a:picLocks noChangeAspect="1"/>
          </p:cNvPicPr>
          <p:nvPr/>
        </p:nvPicPr>
        <p:blipFill>
          <a:blip r:embed="rId6"/>
          <a:srcRect t="49006" b="8956"/>
          <a:stretch/>
        </p:blipFill>
        <p:spPr bwMode="auto">
          <a:xfrm rot="16199969">
            <a:off x="8034306" y="2700336"/>
            <a:ext cx="6858000" cy="1457325"/>
          </a:xfrm>
          <a:prstGeom prst="rect">
            <a:avLst/>
          </a:prstGeom>
        </p:spPr>
      </p:pic>
      <p:pic>
        <p:nvPicPr>
          <p:cNvPr id="1124511683" name="Рисунок 1124511682"/>
          <p:cNvPicPr>
            <a:picLocks noChangeAspect="1"/>
          </p:cNvPicPr>
          <p:nvPr/>
        </p:nvPicPr>
        <p:blipFill>
          <a:blip r:embed="rId7"/>
          <a:srcRect l="48984" t="68802" r="36718" b="26188"/>
          <a:stretch/>
        </p:blipFill>
        <p:spPr bwMode="auto">
          <a:xfrm>
            <a:off x="7178086" y="5956711"/>
            <a:ext cx="1743075" cy="343487"/>
          </a:xfrm>
          <a:prstGeom prst="rect">
            <a:avLst/>
          </a:prstGeom>
        </p:spPr>
      </p:pic>
      <p:pic>
        <p:nvPicPr>
          <p:cNvPr id="1282776675" name="Рисунок 1282776674"/>
          <p:cNvPicPr>
            <a:picLocks noChangeAspect="1"/>
          </p:cNvPicPr>
          <p:nvPr/>
        </p:nvPicPr>
        <p:blipFill>
          <a:blip r:embed="rId7"/>
          <a:srcRect l="32186" t="67777" r="54609" b="27083"/>
          <a:stretch/>
        </p:blipFill>
        <p:spPr bwMode="auto">
          <a:xfrm>
            <a:off x="2976561" y="5956711"/>
            <a:ext cx="1609724" cy="352424"/>
          </a:xfrm>
          <a:prstGeom prst="rect">
            <a:avLst/>
          </a:prstGeom>
        </p:spPr>
      </p:pic>
      <p:pic>
        <p:nvPicPr>
          <p:cNvPr id="55037492" name="Рисунок 55037491"/>
          <p:cNvPicPr>
            <a:picLocks noChangeAspect="1"/>
          </p:cNvPicPr>
          <p:nvPr/>
        </p:nvPicPr>
        <p:blipFill>
          <a:blip r:embed="rId8"/>
          <a:srcRect l="23289" t="75138" r="28507" b="20902"/>
          <a:stretch/>
        </p:blipFill>
        <p:spPr bwMode="auto">
          <a:xfrm>
            <a:off x="2887049" y="6309134"/>
            <a:ext cx="5876925" cy="27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574048" name="Прямоугольник 114574047"/>
          <p:cNvSpPr/>
          <p:nvPr/>
        </p:nvSpPr>
        <p:spPr bwMode="auto">
          <a:xfrm>
            <a:off x="5849324" y="5229225"/>
            <a:ext cx="4029075" cy="15525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96406861" name="Рисунок 1996406860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>
            <a:off x="-25705" y="-26683"/>
            <a:ext cx="6858000" cy="1398281"/>
          </a:xfrm>
          <a:prstGeom prst="rect">
            <a:avLst/>
          </a:prstGeom>
        </p:spPr>
      </p:pic>
      <p:pic>
        <p:nvPicPr>
          <p:cNvPr id="1429017550" name="Рисунок 1429017549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>
            <a:off x="6782774" y="-26683"/>
            <a:ext cx="5421619" cy="1398280"/>
          </a:xfrm>
          <a:prstGeom prst="rect">
            <a:avLst/>
          </a:prstGeom>
        </p:spPr>
      </p:pic>
      <p:pic>
        <p:nvPicPr>
          <p:cNvPr id="2046011606" name="Рисунок 2046011605"/>
          <p:cNvPicPr>
            <a:picLocks noChangeAspect="1"/>
          </p:cNvPicPr>
          <p:nvPr/>
        </p:nvPicPr>
        <p:blipFill>
          <a:blip r:embed="rId3"/>
          <a:srcRect l="16960" t="20694" r="18976" b="65555"/>
          <a:stretch/>
        </p:blipFill>
        <p:spPr bwMode="auto">
          <a:xfrm>
            <a:off x="2067898" y="1323972"/>
            <a:ext cx="7810498" cy="942977"/>
          </a:xfrm>
          <a:prstGeom prst="rect">
            <a:avLst/>
          </a:prstGeom>
        </p:spPr>
      </p:pic>
      <p:pic>
        <p:nvPicPr>
          <p:cNvPr id="1799527112" name="Рисунок 1799527111"/>
          <p:cNvPicPr>
            <a:picLocks noChangeAspect="1"/>
          </p:cNvPicPr>
          <p:nvPr/>
        </p:nvPicPr>
        <p:blipFill>
          <a:blip r:embed="rId4"/>
          <a:srcRect l="31621" t="35277" r="48976" b="16250"/>
          <a:stretch/>
        </p:blipFill>
        <p:spPr bwMode="auto">
          <a:xfrm>
            <a:off x="9629345" y="2324098"/>
            <a:ext cx="2365498" cy="3324225"/>
          </a:xfrm>
          <a:prstGeom prst="rect">
            <a:avLst/>
          </a:prstGeom>
          <a:ln w="28575">
            <a:solidFill>
              <a:srgbClr val="C00000"/>
            </a:solidFill>
            <a:prstDash val="sysDot"/>
          </a:ln>
        </p:spPr>
      </p:pic>
      <p:pic>
        <p:nvPicPr>
          <p:cNvPr id="215828899" name="Рисунок 215828898"/>
          <p:cNvPicPr>
            <a:picLocks noChangeAspect="1"/>
          </p:cNvPicPr>
          <p:nvPr/>
        </p:nvPicPr>
        <p:blipFill>
          <a:blip r:embed="rId4"/>
          <a:srcRect l="50554" t="35277" r="35476" b="36111"/>
          <a:stretch/>
        </p:blipFill>
        <p:spPr bwMode="auto">
          <a:xfrm>
            <a:off x="7693602" y="2324098"/>
            <a:ext cx="1703080" cy="1962151"/>
          </a:xfrm>
          <a:prstGeom prst="rect">
            <a:avLst/>
          </a:prstGeom>
          <a:ln w="28575">
            <a:solidFill>
              <a:srgbClr val="C00000"/>
            </a:solidFill>
            <a:prstDash val="sysDot"/>
          </a:ln>
        </p:spPr>
      </p:pic>
      <p:pic>
        <p:nvPicPr>
          <p:cNvPr id="1947298336" name="Рисунок 1947298335"/>
          <p:cNvPicPr>
            <a:picLocks noChangeAspect="1"/>
          </p:cNvPicPr>
          <p:nvPr/>
        </p:nvPicPr>
        <p:blipFill>
          <a:blip r:embed="rId4"/>
          <a:srcRect l="14634" t="35277" r="68300" b="27979"/>
          <a:stretch/>
        </p:blipFill>
        <p:spPr bwMode="auto">
          <a:xfrm>
            <a:off x="77174" y="2266950"/>
            <a:ext cx="2228850" cy="2519851"/>
          </a:xfrm>
          <a:prstGeom prst="rect">
            <a:avLst/>
          </a:prstGeom>
          <a:ln w="28575">
            <a:solidFill>
              <a:srgbClr val="C00000"/>
            </a:solidFill>
            <a:prstDash val="sysDash"/>
          </a:ln>
        </p:spPr>
      </p:pic>
      <p:pic>
        <p:nvPicPr>
          <p:cNvPr id="1970525760" name="Рисунок 197052575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749125" y="3652834"/>
            <a:ext cx="3346386" cy="3346386"/>
          </a:xfrm>
          <a:prstGeom prst="rect">
            <a:avLst/>
          </a:prstGeom>
        </p:spPr>
      </p:pic>
      <p:pic>
        <p:nvPicPr>
          <p:cNvPr id="1568956172" name="Рисунок 1568956171"/>
          <p:cNvPicPr>
            <a:picLocks noChangeAspect="1"/>
          </p:cNvPicPr>
          <p:nvPr/>
        </p:nvPicPr>
        <p:blipFill>
          <a:blip r:embed="rId6"/>
          <a:srcRect l="65007" t="35277" r="12570" b="32361"/>
          <a:stretch/>
        </p:blipFill>
        <p:spPr bwMode="auto">
          <a:xfrm>
            <a:off x="2429849" y="2266949"/>
            <a:ext cx="2476500" cy="2219324"/>
          </a:xfrm>
          <a:prstGeom prst="rect">
            <a:avLst/>
          </a:prstGeom>
          <a:ln w="28575">
            <a:solidFill>
              <a:srgbClr val="C00000"/>
            </a:solidFill>
            <a:prstDash val="sysDot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751193" name="Рисунок 13375119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52587" y="0"/>
            <a:ext cx="9001125" cy="6858000"/>
          </a:xfrm>
          <a:prstGeom prst="rect">
            <a:avLst/>
          </a:prstGeom>
        </p:spPr>
      </p:pic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3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3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57784" y="1443839"/>
            <a:ext cx="43327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Мужской костюм</a:t>
            </a: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. Основа — рубаха (</a:t>
            </a:r>
            <a:r>
              <a:rPr lang="ru-RU" sz="1800" dirty="0" err="1" smtClean="0">
                <a:solidFill>
                  <a:srgbClr val="C00000"/>
                </a:solidFill>
                <a:latin typeface="Montserrat Black" panose="00000A00000000000000" pitchFamily="2" charset="-52"/>
              </a:rPr>
              <a:t>панар</a:t>
            </a: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) и штаны (</a:t>
            </a:r>
            <a:r>
              <a:rPr lang="ru-RU" sz="1800" dirty="0" err="1" smtClean="0">
                <a:solidFill>
                  <a:srgbClr val="C00000"/>
                </a:solidFill>
                <a:latin typeface="Montserrat Black" panose="00000A00000000000000" pitchFamily="2" charset="-52"/>
              </a:rPr>
              <a:t>понкст</a:t>
            </a: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). Повседневные рубахи выполняли из грубого посконного материала, праздничные — из более тонкого льняного. </a:t>
            </a:r>
            <a:r>
              <a:rPr lang="ru-RU" sz="1800" dirty="0" err="1" smtClean="0">
                <a:solidFill>
                  <a:srgbClr val="C00000"/>
                </a:solidFill>
                <a:latin typeface="Montserrat Black" panose="00000A00000000000000" pitchFamily="2" charset="-52"/>
              </a:rPr>
              <a:t>Панар</a:t>
            </a: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 всегда носили навыпуск и подпоясывали. Пояс (кушак или </a:t>
            </a:r>
            <a:r>
              <a:rPr lang="ru-RU" sz="1800" dirty="0" err="1" smtClean="0">
                <a:solidFill>
                  <a:srgbClr val="C00000"/>
                </a:solidFill>
                <a:latin typeface="Montserrat Black" panose="00000A00000000000000" pitchFamily="2" charset="-52"/>
              </a:rPr>
              <a:t>каркс</a:t>
            </a:r>
            <a:r>
              <a:rPr lang="ru-RU" sz="1800" dirty="0" smtClean="0">
                <a:solidFill>
                  <a:srgbClr val="C00000"/>
                </a:solidFill>
                <a:latin typeface="Montserrat Black" panose="00000A00000000000000" pitchFamily="2" charset="-52"/>
              </a:rPr>
              <a:t>) обычно изготавливали из кожи и украшали железной, бронзовой или серебряной пряжкой. </a:t>
            </a:r>
            <a:endParaRPr lang="ru-RU" sz="1800" dirty="0">
              <a:solidFill>
                <a:srgbClr val="C00000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83" y="324097"/>
            <a:ext cx="3910975" cy="57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1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201633"/>
            <a:ext cx="8571271" cy="1001559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Montserrat" panose="00000500000000000000" pitchFamily="2" charset="-52"/>
              </a:rPr>
              <a:t>Национальный костюм</a:t>
            </a:r>
            <a:endParaRPr lang="ru-RU" sz="3600" dirty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4475" y="1404834"/>
            <a:ext cx="5365955" cy="5006924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Головные уборы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мордовских женщин отражали их возраст, семейное и социальное положение. У эрзянок головные уборы (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панго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, сорока, 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сорка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шлыган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) были высокими и имели форму цилиндра, полуцилиндра или конуса. У 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мокшанок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панга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и 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златной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представляли собой чепец 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трапецевидной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формы. 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Повседневной обувью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были лапти, летом — с портянками, а зимой — с онучами. </a:t>
            </a:r>
            <a:r>
              <a:rPr lang="ru-RU" sz="20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Праздничной обувью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были сапоги (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кемот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— у мокшан, </a:t>
            </a:r>
            <a:r>
              <a:rPr lang="ru-RU" sz="20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кемть</a:t>
            </a:r>
            <a:r>
              <a:rPr lang="ru-RU" sz="20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— у эрзян). Самыми нарядными считались сапоги на каблуке и со складками на голенище.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56" y="1051998"/>
            <a:ext cx="4020240" cy="5712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4311059" name="Прямоугольник 734311058"/>
          <p:cNvSpPr/>
          <p:nvPr/>
        </p:nvSpPr>
        <p:spPr bwMode="auto">
          <a:xfrm>
            <a:off x="7697174" y="5419724"/>
            <a:ext cx="3609973" cy="136207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4952947" name="Рисунок 864952946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-2730804" y="2729858"/>
            <a:ext cx="6858000" cy="1398280"/>
          </a:xfrm>
          <a:prstGeom prst="rect">
            <a:avLst/>
          </a:prstGeom>
        </p:spPr>
      </p:pic>
      <p:pic>
        <p:nvPicPr>
          <p:cNvPr id="1374408129" name="Рисунок 1374408128"/>
          <p:cNvPicPr>
            <a:picLocks noChangeAspect="1"/>
          </p:cNvPicPr>
          <p:nvPr/>
        </p:nvPicPr>
        <p:blipFill>
          <a:blip r:embed="rId2"/>
          <a:srcRect t="49007"/>
          <a:stretch/>
        </p:blipFill>
        <p:spPr bwMode="auto">
          <a:xfrm rot="16199969">
            <a:off x="8089594" y="2729858"/>
            <a:ext cx="6858000" cy="1398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47528" y="1166840"/>
            <a:ext cx="464917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Женский костюм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. Основа — </a:t>
            </a:r>
            <a:r>
              <a:rPr lang="ru-RU" sz="18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туникообразная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рубаха без воротника (</a:t>
            </a:r>
            <a:r>
              <a:rPr lang="ru-RU" sz="18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панар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). Главным украшением рубахи была плотная вышивка. Она окаймляла ворот рубахи, рукава, подол, располагалась широкой полосой по переднему шву и продольными полосами по спине и груди. Поверх рубахи женщины надевали подобие платья — </a:t>
            </a:r>
            <a:r>
              <a:rPr lang="ru-RU" sz="18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кафтонь-крда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, сарафан. Другим элементом костюма была верхняя распашная одежда из холста (</a:t>
            </a:r>
            <a:r>
              <a:rPr lang="ru-RU" sz="18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руця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, </a:t>
            </a:r>
            <a:r>
              <a:rPr lang="ru-RU" sz="18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импанар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 — у эрзи, </a:t>
            </a:r>
            <a:r>
              <a:rPr lang="ru-RU" sz="1800" dirty="0" err="1" smtClean="0">
                <a:solidFill>
                  <a:srgbClr val="C00000"/>
                </a:solidFill>
                <a:latin typeface="Montserrat" panose="00000500000000000000" pitchFamily="2" charset="-52"/>
              </a:rPr>
              <a:t>мушказ</a:t>
            </a:r>
            <a:r>
              <a:rPr lang="ru-RU" sz="1800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, балахон — у мокши).</a:t>
            </a:r>
            <a:r>
              <a:rPr lang="ru-RU" dirty="0" smtClean="0">
                <a:solidFill>
                  <a:srgbClr val="C00000"/>
                </a:solidFill>
                <a:latin typeface="Montserrat" panose="00000500000000000000" pitchFamily="2" charset="-52"/>
              </a:rPr>
              <a:t> </a:t>
            </a:r>
            <a:endParaRPr lang="ru-RU" dirty="0" smtClean="0">
              <a:solidFill>
                <a:srgbClr val="C00000"/>
              </a:solidFill>
              <a:latin typeface="Montserrat" panose="000005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726" y="2000576"/>
            <a:ext cx="4286672" cy="285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theme1.xml><?xml version="1.0" encoding="utf-8"?>
<a:theme xmlns:a="http://schemas.openxmlformats.org/drawingml/2006/main" name="Office Theme">
  <a:themeElements>
    <a:clrScheme name="New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324</Words>
  <Application>Microsoft Office PowerPoint</Application>
  <DocSecurity>0</DocSecurity>
  <PresentationFormat>Широкоэкранный</PresentationFormat>
  <Paragraphs>22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DejaVu Sans</vt:lpstr>
      <vt:lpstr>Montserrat</vt:lpstr>
      <vt:lpstr>Montserrat Black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костюм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user</cp:lastModifiedBy>
  <cp:revision>9</cp:revision>
  <dcterms:created xsi:type="dcterms:W3CDTF">2023-08-25T13:22:51Z</dcterms:created>
  <dcterms:modified xsi:type="dcterms:W3CDTF">2026-04-24T05:13:24Z</dcterms:modified>
  <cp:category/>
  <dc:identifier/>
  <cp:contentStatus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1</vt:i4>
  </property>
</Properties>
</file>