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136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30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../media/image36.png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96.xml"/><Relationship Id="rId22" Type="http://schemas.openxmlformats.org/officeDocument/2006/relationships/tags" Target="../tags/tag95.xml"/><Relationship Id="rId21" Type="http://schemas.openxmlformats.org/officeDocument/2006/relationships/image" Target="../media/image34.png"/><Relationship Id="rId20" Type="http://schemas.openxmlformats.org/officeDocument/2006/relationships/tags" Target="../tags/tag94.xml"/><Relationship Id="rId2" Type="http://schemas.openxmlformats.org/officeDocument/2006/relationships/image" Target="../media/image35.png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image" Target="../media/image37.png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image" Target="../media/image12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image" Target="../media/image14.png"/><Relationship Id="rId20" Type="http://schemas.openxmlformats.org/officeDocument/2006/relationships/tags" Target="../tags/tag16.xml"/><Relationship Id="rId2" Type="http://schemas.openxmlformats.org/officeDocument/2006/relationships/image" Target="../media/image11.jpe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image" Target="../media/image13.png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../media/image20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image" Target="../media/image22.png"/><Relationship Id="rId20" Type="http://schemas.openxmlformats.org/officeDocument/2006/relationships/tags" Target="../tags/tag34.xml"/><Relationship Id="rId2" Type="http://schemas.openxmlformats.org/officeDocument/2006/relationships/image" Target="../media/image19.jpe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image" Target="../media/image21.png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image" Target="../media/image24.png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60.xml"/><Relationship Id="rId3" Type="http://schemas.openxmlformats.org/officeDocument/2006/relationships/tags" Target="../tags/tag37.xml"/><Relationship Id="rId29" Type="http://schemas.openxmlformats.org/officeDocument/2006/relationships/tags" Target="../tags/tag59.xml"/><Relationship Id="rId28" Type="http://schemas.openxmlformats.org/officeDocument/2006/relationships/image" Target="../media/image27.png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image" Target="../media/image26.png"/><Relationship Id="rId20" Type="http://schemas.openxmlformats.org/officeDocument/2006/relationships/tags" Target="../tags/tag52.xml"/><Relationship Id="rId2" Type="http://schemas.openxmlformats.org/officeDocument/2006/relationships/image" Target="../media/image23.jpeg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image" Target="../media/image25.png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../media/image32.pn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78.xml"/><Relationship Id="rId22" Type="http://schemas.openxmlformats.org/officeDocument/2006/relationships/tags" Target="../tags/tag77.xml"/><Relationship Id="rId21" Type="http://schemas.openxmlformats.org/officeDocument/2006/relationships/image" Target="../media/image34.png"/><Relationship Id="rId20" Type="http://schemas.openxmlformats.org/officeDocument/2006/relationships/tags" Target="../tags/tag76.xml"/><Relationship Id="rId2" Type="http://schemas.openxmlformats.org/officeDocument/2006/relationships/image" Target="../media/image31.png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image" Target="../media/image33.png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6286500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285742" y="666750"/>
            <a:ext cx="1714457" cy="1714500"/>
          </a:xfrm>
          <a:prstGeom prst="rect">
            <a:avLst/>
          </a:prstGeom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10191495" y="666750"/>
            <a:ext cx="1714457" cy="171450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5619609" y="795028"/>
            <a:ext cx="952476" cy="8102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2576" y="2047874"/>
            <a:ext cx="8286542" cy="17145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5850"/>
              </a:lnSpc>
              <a:spcBef>
                <a:spcPts val="0"/>
              </a:spcBef>
              <a:spcAft>
                <a:spcPts val="2080"/>
              </a:spcAft>
            </a:pPr>
            <a:r>
              <a:rPr sz="4305" b="1">
                <a:solidFill>
                  <a:srgbClr val="006633"/>
                </a:solidFill>
                <a:latin typeface="Playfair Display"/>
              </a:rPr>
              <a:t> Татары Нижегородской</a:t>
            </a:r>
            <a:r>
              <a:rPr sz="1105"/>
              <a:t>
</a:t>
            </a:r>
            <a:r>
              <a:rPr sz="4305" b="1">
                <a:solidFill>
                  <a:srgbClr val="006633"/>
                </a:solidFill>
                <a:latin typeface="Playfair Display"/>
              </a:rPr>
              <a:t>области </a:t>
            </a:r>
            <a:endParaRPr sz="4305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6222" y="4133849"/>
            <a:ext cx="761980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5962500" y="4029075"/>
            <a:ext cx="190495" cy="190499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43491" y="4133849"/>
            <a:ext cx="761980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286142" y="4638674"/>
            <a:ext cx="3619409" cy="5429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3705"/>
              </a:lnSpc>
              <a:spcBef>
                <a:spcPts val="0"/>
              </a:spcBef>
              <a:spcAft>
                <a:spcPts val="4160"/>
              </a:spcAft>
            </a:pPr>
            <a:r>
              <a:rPr sz="2270" b="0">
                <a:solidFill>
                  <a:srgbClr val="374151"/>
                </a:solidFill>
                <a:latin typeface="Roboto"/>
              </a:rPr>
              <a:t>История и традиции</a:t>
            </a:r>
            <a:endParaRPr sz="2270" b="0">
              <a:solidFill>
                <a:srgbClr val="374151"/>
              </a:solidFill>
              <a:latin typeface="Roboto"/>
            </a:endParaRP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3762280" y="5860596"/>
            <a:ext cx="285742" cy="2041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62320" y="5829300"/>
            <a:ext cx="87627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4B5563"/>
                </a:solidFill>
                <a:latin typeface="Roboto"/>
              </a:rPr>
              <a:t>Наследие</a:t>
            </a:r>
            <a:endParaRPr sz="1195" b="0">
              <a:solidFill>
                <a:srgbClr val="4B5563"/>
              </a:solidFill>
              <a:latin typeface="Roboto"/>
            </a:endParaRP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5648183" y="5828522"/>
            <a:ext cx="285742" cy="2682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48223" y="5829300"/>
            <a:ext cx="809604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4B5563"/>
                </a:solidFill>
                <a:latin typeface="Roboto"/>
              </a:rPr>
              <a:t>Культура</a:t>
            </a:r>
            <a:endParaRPr sz="1195" b="0">
              <a:solidFill>
                <a:srgbClr val="4B5563"/>
              </a:solidFill>
              <a:latin typeface="Roboto"/>
            </a:endParaRP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7467413" y="5883922"/>
            <a:ext cx="285742" cy="1574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67453" y="5829300"/>
            <a:ext cx="561960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5" b="0">
                <a:solidFill>
                  <a:srgbClr val="4B5563"/>
                </a:solidFill>
                <a:latin typeface="Roboto"/>
              </a:rPr>
              <a:t>Народ</a:t>
            </a:r>
            <a:endParaRPr sz="1195" b="0">
              <a:solidFill>
                <a:srgbClr val="4B5563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-635" y="6235699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71485" y="952499"/>
            <a:ext cx="11048723" cy="685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06633"/>
                </a:solidFill>
                <a:latin typeface="Playfair Display"/>
              </a:rPr>
              <a:t>Многообразие культур региона</a:t>
            </a:r>
            <a:endParaRPr sz="2870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85" y="1752599"/>
            <a:ext cx="1219169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71500" y="2190750"/>
            <a:ext cx="4267200" cy="3663950"/>
          </a:xfrm>
          <a:prstGeom prst="roundRect">
            <a:avLst>
              <a:gd name="adj" fmla="val 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171645" y="2257425"/>
            <a:ext cx="1066773" cy="1066799"/>
          </a:xfrm>
          <a:prstGeom prst="roundRect">
            <a:avLst>
              <a:gd name="adj" fmla="val 17855357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400239" y="2546985"/>
            <a:ext cx="609584" cy="487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476" y="3819524"/>
            <a:ext cx="3505112" cy="9144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3120"/>
              </a:lnSpc>
              <a:spcBef>
                <a:spcPts val="0"/>
              </a:spcBef>
              <a:spcAft>
                <a:spcPts val="1300"/>
              </a:spcAft>
            </a:pPr>
            <a:r>
              <a:rPr sz="1915" b="1">
                <a:solidFill>
                  <a:srgbClr val="006633"/>
                </a:solidFill>
                <a:latin typeface="Roboto"/>
              </a:rPr>
              <a:t>Единство в многообразии</a:t>
            </a:r>
            <a:endParaRPr sz="191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476" y="4619624"/>
            <a:ext cx="3505112" cy="14859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374151"/>
                </a:solidFill>
                <a:latin typeface="Roboto"/>
              </a:rPr>
              <a:t>Татарская культура — неотъемлемая часть богатого наследия Нижегородской области</a:t>
            </a:r>
            <a:endParaRPr sz="143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13" name="Rounded Rectangle 12"/>
          <p:cNvSpPr/>
          <p:nvPr>
            <p:custDataLst>
              <p:tags r:id="rId3"/>
            </p:custDataLst>
          </p:nvPr>
        </p:nvSpPr>
        <p:spPr>
          <a:xfrm>
            <a:off x="5219700" y="1592580"/>
            <a:ext cx="6400800" cy="1294130"/>
          </a:xfrm>
          <a:prstGeom prst="roundRect">
            <a:avLst>
              <a:gd name="adj" fmla="val 14545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 Same Side Corner Rectangle 13"/>
          <p:cNvSpPr/>
          <p:nvPr>
            <p:custDataLst>
              <p:tags r:id="rId4"/>
            </p:custDataLst>
          </p:nvPr>
        </p:nvSpPr>
        <p:spPr>
          <a:xfrm rot="16200000">
            <a:off x="4534535" y="2152650"/>
            <a:ext cx="1380490" cy="24193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>
            <p:custDataLst>
              <p:tags r:id="rId5"/>
            </p:custDataLst>
          </p:nvPr>
        </p:nvSpPr>
        <p:spPr>
          <a:xfrm>
            <a:off x="5533886" y="1771649"/>
            <a:ext cx="647683" cy="714375"/>
          </a:xfrm>
          <a:prstGeom prst="roundRect">
            <a:avLst>
              <a:gd name="adj" fmla="val 29408823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image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5687552" y="2018993"/>
            <a:ext cx="342891" cy="266043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8"/>
            </p:custDataLst>
          </p:nvPr>
        </p:nvSpPr>
        <p:spPr>
          <a:xfrm>
            <a:off x="6372065" y="1819275"/>
            <a:ext cx="4981450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Взаимное обогащение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6370160" y="2257425"/>
            <a:ext cx="4981450" cy="6286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Культурный обмен способствует развитию региона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19" name="Rounded Rectangle 18"/>
          <p:cNvSpPr/>
          <p:nvPr>
            <p:custDataLst>
              <p:tags r:id="rId10"/>
            </p:custDataLst>
          </p:nvPr>
        </p:nvSpPr>
        <p:spPr>
          <a:xfrm>
            <a:off x="5154799" y="3251834"/>
            <a:ext cx="6400639" cy="1257300"/>
          </a:xfrm>
          <a:prstGeom prst="roundRect">
            <a:avLst>
              <a:gd name="adj" fmla="val 18181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 Same Side Corner Rectangle 19"/>
          <p:cNvSpPr/>
          <p:nvPr>
            <p:custDataLst>
              <p:tags r:id="rId11"/>
            </p:custDataLst>
          </p:nvPr>
        </p:nvSpPr>
        <p:spPr>
          <a:xfrm rot="16200000">
            <a:off x="4557899" y="3784599"/>
            <a:ext cx="1257300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>
            <p:custDataLst>
              <p:tags r:id="rId12"/>
            </p:custDataLst>
          </p:nvPr>
        </p:nvSpPr>
        <p:spPr>
          <a:xfrm>
            <a:off x="5480546" y="3200399"/>
            <a:ext cx="647683" cy="714375"/>
          </a:xfrm>
          <a:prstGeom prst="roundRect">
            <a:avLst>
              <a:gd name="adj" fmla="val 29408823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image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5632942" y="3425354"/>
            <a:ext cx="342891" cy="304471"/>
          </a:xfrm>
          <a:prstGeom prst="rect">
            <a:avLst/>
          </a:prstGeom>
        </p:spPr>
      </p:pic>
      <p:sp>
        <p:nvSpPr>
          <p:cNvPr id="23" name="TextBox 22"/>
          <p:cNvSpPr txBox="1"/>
          <p:nvPr>
            <p:custDataLst>
              <p:tags r:id="rId15"/>
            </p:custDataLst>
          </p:nvPr>
        </p:nvSpPr>
        <p:spPr>
          <a:xfrm>
            <a:off x="6339680" y="3386455"/>
            <a:ext cx="4590935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Национальное наследие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4" name="TextBox 23"/>
          <p:cNvSpPr txBox="1"/>
          <p:nvPr>
            <p:custDataLst>
              <p:tags r:id="rId16"/>
            </p:custDataLst>
          </p:nvPr>
        </p:nvSpPr>
        <p:spPr>
          <a:xfrm>
            <a:off x="6339680" y="3907789"/>
            <a:ext cx="4590935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Сохранение традиций для будущих поколений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25" name="Rounded Rectangle 24"/>
          <p:cNvSpPr/>
          <p:nvPr>
            <p:custDataLst>
              <p:tags r:id="rId17"/>
            </p:custDataLst>
          </p:nvPr>
        </p:nvSpPr>
        <p:spPr>
          <a:xfrm>
            <a:off x="5154930" y="4870450"/>
            <a:ext cx="6400800" cy="1174115"/>
          </a:xfrm>
          <a:prstGeom prst="roundRect">
            <a:avLst>
              <a:gd name="adj" fmla="val 14545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 Same Side Corner Rectangle 25"/>
          <p:cNvSpPr/>
          <p:nvPr>
            <p:custDataLst>
              <p:tags r:id="rId18"/>
            </p:custDataLst>
          </p:nvPr>
        </p:nvSpPr>
        <p:spPr>
          <a:xfrm rot="16200000">
            <a:off x="4618990" y="5302885"/>
            <a:ext cx="1195070" cy="1828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>
            <p:custDataLst>
              <p:tags r:id="rId19"/>
            </p:custDataLst>
          </p:nvPr>
        </p:nvSpPr>
        <p:spPr>
          <a:xfrm>
            <a:off x="5328146" y="4830445"/>
            <a:ext cx="647683" cy="714375"/>
          </a:xfrm>
          <a:prstGeom prst="roundRect">
            <a:avLst>
              <a:gd name="adj" fmla="val 29408823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Picture 27" descr="image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alphaModFix amt="100000"/>
          </a:blip>
          <a:stretch>
            <a:fillRect/>
          </a:stretch>
        </p:blipFill>
        <p:spPr>
          <a:xfrm>
            <a:off x="5534517" y="4996749"/>
            <a:ext cx="342891" cy="289691"/>
          </a:xfrm>
          <a:prstGeom prst="rect">
            <a:avLst/>
          </a:prstGeom>
        </p:spPr>
      </p:pic>
      <p:sp>
        <p:nvSpPr>
          <p:cNvPr id="29" name="TextBox 28"/>
          <p:cNvSpPr txBox="1"/>
          <p:nvPr>
            <p:custDataLst>
              <p:tags r:id="rId22"/>
            </p:custDataLst>
          </p:nvPr>
        </p:nvSpPr>
        <p:spPr>
          <a:xfrm>
            <a:off x="6181565" y="4953635"/>
            <a:ext cx="4981450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Открытость миру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30" name="TextBox 29"/>
          <p:cNvSpPr txBox="1"/>
          <p:nvPr>
            <p:custDataLst>
              <p:tags r:id="rId23"/>
            </p:custDataLst>
          </p:nvPr>
        </p:nvSpPr>
        <p:spPr>
          <a:xfrm>
            <a:off x="6034880" y="5476874"/>
            <a:ext cx="4981450" cy="6286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Интеграция в современное культурное пространство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6286500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71485" y="952499"/>
            <a:ext cx="11048723" cy="685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06633"/>
                </a:solidFill>
                <a:latin typeface="Playfair Display"/>
              </a:rPr>
              <a:t>История народа на территории области</a:t>
            </a:r>
            <a:endParaRPr sz="2870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85" y="1752599"/>
            <a:ext cx="1219169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71485" y="2343150"/>
            <a:ext cx="4267093" cy="3105149"/>
          </a:xfrm>
          <a:prstGeom prst="roundRect">
            <a:avLst>
              <a:gd name="adj" fmla="val 7361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371665" y="2883191"/>
            <a:ext cx="666733" cy="348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476" y="3619499"/>
            <a:ext cx="350511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2340"/>
              </a:lnSpc>
              <a:spcBef>
                <a:spcPts val="0"/>
              </a:spcBef>
              <a:spcAft>
                <a:spcPts val="780"/>
              </a:spcAft>
            </a:pPr>
            <a:r>
              <a:rPr sz="1435" b="0">
                <a:solidFill>
                  <a:srgbClr val="FFFFFF"/>
                </a:solidFill>
                <a:latin typeface="Roboto"/>
              </a:rPr>
              <a:t>Этническая группа</a:t>
            </a:r>
            <a:endParaRPr sz="1435" b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476" y="4076699"/>
            <a:ext cx="3505112" cy="5333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3640"/>
              </a:lnSpc>
              <a:spcBef>
                <a:spcPts val="0"/>
              </a:spcBef>
              <a:spcAft>
                <a:spcPts val="0"/>
              </a:spcAft>
            </a:pPr>
            <a:r>
              <a:rPr sz="3350" b="1">
                <a:solidFill>
                  <a:srgbClr val="FFFFFF"/>
                </a:solidFill>
                <a:latin typeface="Playfair Display"/>
              </a:rPr>
              <a:t>Вторая</a:t>
            </a:r>
            <a:endParaRPr sz="3350" b="1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476" y="4724399"/>
            <a:ext cx="3505112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2340"/>
              </a:lnSpc>
              <a:spcBef>
                <a:spcPts val="780"/>
              </a:spcBef>
              <a:spcAft>
                <a:spcPts val="0"/>
              </a:spcAft>
            </a:pPr>
            <a:r>
              <a:rPr sz="1435" b="0">
                <a:solidFill>
                  <a:srgbClr val="FFFFFF"/>
                </a:solidFill>
                <a:latin typeface="Roboto"/>
              </a:rPr>
              <a:t>по величине в регионе</a:t>
            </a:r>
            <a:endParaRPr sz="1435" b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19569" y="2190749"/>
            <a:ext cx="6400639" cy="15621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4521069" y="2889249"/>
            <a:ext cx="1562100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5533886" y="2495550"/>
            <a:ext cx="533386" cy="600075"/>
          </a:xfrm>
          <a:prstGeom prst="roundRect">
            <a:avLst>
              <a:gd name="adj" fmla="val 35710714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5648183" y="2625969"/>
            <a:ext cx="304792" cy="2725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57768" y="2457450"/>
            <a:ext cx="5095747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52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Золотая Орда и Казанское ханство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768" y="2905124"/>
            <a:ext cx="5095747" cy="5810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Появление татар связано с эпохами формирования государственности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19569" y="4057650"/>
            <a:ext cx="6400639" cy="15621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 Same Side Corner Rectangle 19"/>
          <p:cNvSpPr/>
          <p:nvPr/>
        </p:nvSpPr>
        <p:spPr>
          <a:xfrm rot="16200000">
            <a:off x="4521069" y="4756150"/>
            <a:ext cx="1562100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5533886" y="4362450"/>
            <a:ext cx="533386" cy="600075"/>
          </a:xfrm>
          <a:prstGeom prst="roundRect">
            <a:avLst>
              <a:gd name="adj" fmla="val 35710714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5648183" y="4498730"/>
            <a:ext cx="304792" cy="2608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57768" y="4324349"/>
            <a:ext cx="5095747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52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XVI–XVII века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768" y="4762500"/>
            <a:ext cx="5095747" cy="5810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Активное заселение региона в связи с военной службой и торговлей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6286500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71485" y="952499"/>
            <a:ext cx="11048723" cy="685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06633"/>
                </a:solidFill>
                <a:latin typeface="Playfair Display"/>
              </a:rPr>
              <a:t>Язык татар</a:t>
            </a:r>
            <a:endParaRPr sz="2870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85" y="1752599"/>
            <a:ext cx="1219169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71485" y="2571750"/>
            <a:ext cx="761980" cy="761999"/>
          </a:xfrm>
          <a:prstGeom prst="roundRect">
            <a:avLst>
              <a:gd name="adj" fmla="val 24997500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761980" y="2863453"/>
            <a:ext cx="380990" cy="17859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62060" y="2190749"/>
            <a:ext cx="10058148" cy="1523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866853" y="2495550"/>
            <a:ext cx="9448563" cy="4572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3120"/>
              </a:lnSpc>
              <a:spcBef>
                <a:spcPts val="0"/>
              </a:spcBef>
              <a:spcAft>
                <a:spcPts val="780"/>
              </a:spcAft>
            </a:pPr>
            <a:r>
              <a:rPr sz="1915" b="1">
                <a:solidFill>
                  <a:srgbClr val="006633"/>
                </a:solidFill>
                <a:latin typeface="Amiri"/>
              </a:rPr>
              <a:t>Һөнәрле үлмәс, һөнәрсез көн күрмәс</a:t>
            </a:r>
            <a:endParaRPr sz="1915" b="1">
              <a:solidFill>
                <a:srgbClr val="006633"/>
              </a:solidFill>
              <a:latin typeface="Ami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853" y="3067050"/>
            <a:ext cx="9448563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4B5563"/>
                </a:solidFill>
                <a:latin typeface="Roboto"/>
              </a:rPr>
              <a:t>Старательный не пропадёт, ленивый и света белого не увидит</a:t>
            </a:r>
            <a:endParaRPr sz="1435" b="0">
              <a:solidFill>
                <a:srgbClr val="4B5563"/>
              </a:solidFill>
              <a:latin typeface="Roboto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1485" y="4476750"/>
            <a:ext cx="761980" cy="761999"/>
          </a:xfrm>
          <a:prstGeom prst="roundRect">
            <a:avLst>
              <a:gd name="adj" fmla="val 24997500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761980" y="4768453"/>
            <a:ext cx="380990" cy="17859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562060" y="4095749"/>
            <a:ext cx="10058148" cy="1523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866853" y="4400550"/>
            <a:ext cx="9448563" cy="4572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3120"/>
              </a:lnSpc>
              <a:spcBef>
                <a:spcPts val="0"/>
              </a:spcBef>
              <a:spcAft>
                <a:spcPts val="780"/>
              </a:spcAft>
            </a:pPr>
            <a:r>
              <a:rPr sz="1915" b="1">
                <a:solidFill>
                  <a:srgbClr val="006633"/>
                </a:solidFill>
                <a:latin typeface="Amiri"/>
              </a:rPr>
              <a:t>Асыл кеше алтын дип үлмәс, халкым дип үләр</a:t>
            </a:r>
            <a:endParaRPr sz="1915" b="1">
              <a:solidFill>
                <a:srgbClr val="006633"/>
              </a:solidFill>
              <a:latin typeface="Ami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6853" y="4972050"/>
            <a:ext cx="9448563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4B5563"/>
                </a:solidFill>
                <a:latin typeface="Roboto"/>
              </a:rPr>
              <a:t>Настоящий человек отдаст душу не за золото, а за народ</a:t>
            </a:r>
            <a:endParaRPr sz="1435" b="0">
              <a:solidFill>
                <a:srgbClr val="4B5563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7219950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71485" y="952499"/>
            <a:ext cx="11048723" cy="685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06633"/>
                </a:solidFill>
                <a:latin typeface="Playfair Display"/>
              </a:rPr>
              <a:t>Традиционное жилище и быт</a:t>
            </a:r>
            <a:endParaRPr sz="2870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85" y="1752599"/>
            <a:ext cx="1219169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71485" y="2114550"/>
            <a:ext cx="5333866" cy="42862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6451442" y="1657350"/>
            <a:ext cx="5333866" cy="15621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 Same Side Corner Rectangle 9"/>
          <p:cNvSpPr/>
          <p:nvPr>
            <p:custDataLst>
              <p:tags r:id="rId4"/>
            </p:custDataLst>
          </p:nvPr>
        </p:nvSpPr>
        <p:spPr>
          <a:xfrm rot="16200000">
            <a:off x="5737067" y="2332990"/>
            <a:ext cx="1562100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6600659" y="2305050"/>
            <a:ext cx="571485" cy="638175"/>
          </a:xfrm>
          <a:prstGeom prst="roundRect">
            <a:avLst>
              <a:gd name="adj" fmla="val 33330000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image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6714957" y="2304940"/>
            <a:ext cx="342891" cy="254218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7362640" y="1933575"/>
            <a:ext cx="3990875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52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Деревянная изба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7362640" y="2500630"/>
            <a:ext cx="3990875" cy="5810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Разделение на мужскую и женскую половины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15" name="Rounded Rectangle 14"/>
          <p:cNvSpPr/>
          <p:nvPr>
            <p:custDataLst>
              <p:tags r:id="rId10"/>
            </p:custDataLst>
          </p:nvPr>
        </p:nvSpPr>
        <p:spPr>
          <a:xfrm>
            <a:off x="6451442" y="3437890"/>
            <a:ext cx="5333866" cy="1266824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 Same Side Corner Rectangle 15"/>
          <p:cNvSpPr/>
          <p:nvPr>
            <p:custDataLst>
              <p:tags r:id="rId11"/>
            </p:custDataLst>
          </p:nvPr>
        </p:nvSpPr>
        <p:spPr>
          <a:xfrm rot="16200000">
            <a:off x="5884705" y="3988752"/>
            <a:ext cx="1266824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>
            <p:custDataLst>
              <p:tags r:id="rId12"/>
            </p:custDataLst>
          </p:nvPr>
        </p:nvSpPr>
        <p:spPr>
          <a:xfrm>
            <a:off x="6714959" y="3754755"/>
            <a:ext cx="571485" cy="638175"/>
          </a:xfrm>
          <a:prstGeom prst="roundRect">
            <a:avLst>
              <a:gd name="adj" fmla="val 33330000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image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6829257" y="3920227"/>
            <a:ext cx="342891" cy="301515"/>
          </a:xfrm>
          <a:prstGeom prst="rect">
            <a:avLst/>
          </a:prstGeom>
        </p:spPr>
      </p:pic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7596320" y="3667124"/>
            <a:ext cx="2381190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52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Роль печи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0" name="TextBox 19"/>
          <p:cNvSpPr txBox="1"/>
          <p:nvPr>
            <p:custDataLst>
              <p:tags r:id="rId16"/>
            </p:custDataLst>
          </p:nvPr>
        </p:nvSpPr>
        <p:spPr>
          <a:xfrm>
            <a:off x="7479480" y="4269740"/>
            <a:ext cx="2381190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Важна в быту и обрядах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21" name="Rounded Rectangle 20"/>
          <p:cNvSpPr/>
          <p:nvPr>
            <p:custDataLst>
              <p:tags r:id="rId17"/>
            </p:custDataLst>
          </p:nvPr>
        </p:nvSpPr>
        <p:spPr>
          <a:xfrm>
            <a:off x="6451442" y="5106670"/>
            <a:ext cx="5333866" cy="1562100"/>
          </a:xfrm>
          <a:prstGeom prst="roundRect">
            <a:avLst>
              <a:gd name="adj" fmla="val 0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 Same Side Corner Rectangle 21"/>
          <p:cNvSpPr/>
          <p:nvPr>
            <p:custDataLst>
              <p:tags r:id="rId18"/>
            </p:custDataLst>
          </p:nvPr>
        </p:nvSpPr>
        <p:spPr>
          <a:xfrm rot="16200000">
            <a:off x="5737067" y="5759450"/>
            <a:ext cx="1562100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ounded Rectangle 22"/>
          <p:cNvSpPr/>
          <p:nvPr>
            <p:custDataLst>
              <p:tags r:id="rId19"/>
            </p:custDataLst>
          </p:nvPr>
        </p:nvSpPr>
        <p:spPr>
          <a:xfrm>
            <a:off x="6600659" y="5401945"/>
            <a:ext cx="571485" cy="638175"/>
          </a:xfrm>
          <a:prstGeom prst="roundRect">
            <a:avLst>
              <a:gd name="adj" fmla="val 3333000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Picture 23" descr="image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alphaModFix amt="100000"/>
          </a:blip>
          <a:stretch>
            <a:fillRect/>
          </a:stretch>
        </p:blipFill>
        <p:spPr>
          <a:xfrm>
            <a:off x="6714957" y="5583642"/>
            <a:ext cx="342891" cy="242394"/>
          </a:xfrm>
          <a:prstGeom prst="rect">
            <a:avLst/>
          </a:prstGeom>
        </p:spPr>
      </p:pic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7362640" y="5199380"/>
            <a:ext cx="3990875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52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Интерьер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7305490" y="5743575"/>
            <a:ext cx="3990875" cy="5810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Низкие столы, ковры, сундуки для приданого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71485" y="952499"/>
            <a:ext cx="11048723" cy="685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06633"/>
                </a:solidFill>
                <a:latin typeface="Playfair Display"/>
              </a:rPr>
              <a:t>Традиционные костюмы</a:t>
            </a:r>
            <a:endParaRPr sz="2870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85" y="1752599"/>
            <a:ext cx="1219169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1095347" y="2114550"/>
            <a:ext cx="3219369" cy="42862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1095347" y="5705475"/>
            <a:ext cx="3219369" cy="6953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285842" y="5895974"/>
            <a:ext cx="2838379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FFFFFF"/>
                </a:solidFill>
                <a:latin typeface="Roboto"/>
              </a:rPr>
              <a:t>Национальные наряды</a:t>
            </a:r>
            <a:endParaRPr sz="1315" b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68925" y="1628775"/>
            <a:ext cx="6400800" cy="1378585"/>
          </a:xfrm>
          <a:prstGeom prst="roundRect">
            <a:avLst>
              <a:gd name="adj" fmla="val 13043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4759325" y="2266315"/>
            <a:ext cx="1314450" cy="22352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5627866" y="1788160"/>
            <a:ext cx="685782" cy="752475"/>
          </a:xfrm>
          <a:prstGeom prst="roundRect">
            <a:avLst>
              <a:gd name="adj" fmla="val 2777500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5805662" y="2019220"/>
            <a:ext cx="380990" cy="32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4304" y="1765300"/>
            <a:ext cx="3124121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52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Яркие цвета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14304" y="2232025"/>
            <a:ext cx="380990" cy="380999"/>
          </a:xfrm>
          <a:prstGeom prst="roundRect">
            <a:avLst>
              <a:gd name="adj" fmla="val 49995000"/>
            </a:avLst>
          </a:prstGeom>
          <a:solidFill>
            <a:srgbClr val="9932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7095951" y="2232025"/>
            <a:ext cx="380990" cy="380999"/>
          </a:xfrm>
          <a:prstGeom prst="roundRect">
            <a:avLst>
              <a:gd name="adj" fmla="val 49995000"/>
            </a:avLst>
          </a:prstGeom>
          <a:solidFill>
            <a:srgbClr val="50C8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7677598" y="2232025"/>
            <a:ext cx="380990" cy="380999"/>
          </a:xfrm>
          <a:prstGeom prst="roundRect">
            <a:avLst>
              <a:gd name="adj" fmla="val 49995000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410164" y="2708275"/>
            <a:ext cx="3124121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520"/>
              </a:spcBef>
              <a:spcAft>
                <a:spcPts val="0"/>
              </a:spcAft>
            </a:pPr>
            <a:r>
              <a:rPr sz="1315" b="0">
                <a:solidFill>
                  <a:srgbClr val="4B5563"/>
                </a:solidFill>
                <a:latin typeface="Roboto"/>
              </a:rPr>
              <a:t>Сиреневый, изумрудный, синий</a:t>
            </a:r>
            <a:endParaRPr sz="1315" b="0">
              <a:solidFill>
                <a:srgbClr val="4B5563"/>
              </a:solidFill>
              <a:latin typeface="Roboto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68925" y="3309620"/>
            <a:ext cx="6400800" cy="1408430"/>
          </a:xfrm>
          <a:prstGeom prst="roundRect">
            <a:avLst>
              <a:gd name="adj" fmla="val 14201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 Same Side Corner Rectangle 20"/>
          <p:cNvSpPr/>
          <p:nvPr/>
        </p:nvSpPr>
        <p:spPr>
          <a:xfrm rot="16200000">
            <a:off x="4736465" y="3897630"/>
            <a:ext cx="1416050" cy="225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5538966" y="3533139"/>
            <a:ext cx="647683" cy="714375"/>
          </a:xfrm>
          <a:prstGeom prst="roundRect">
            <a:avLst>
              <a:gd name="adj" fmla="val 29408823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5685647" y="3788300"/>
            <a:ext cx="342891" cy="2542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95890" y="3584575"/>
            <a:ext cx="4981450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52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Женский наряд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5070" y="3997325"/>
            <a:ext cx="4981450" cy="6286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Платье-кулмэк, камзол, калфак или платок, украшения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84669" y="5159374"/>
            <a:ext cx="6400639" cy="1295399"/>
          </a:xfrm>
          <a:prstGeom prst="roundRect">
            <a:avLst>
              <a:gd name="adj" fmla="val 17647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 Same Side Corner Rectangle 26"/>
          <p:cNvSpPr/>
          <p:nvPr/>
        </p:nvSpPr>
        <p:spPr>
          <a:xfrm rot="16200000">
            <a:off x="4803645" y="5724523"/>
            <a:ext cx="1295399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5557381" y="5414645"/>
            <a:ext cx="647683" cy="714375"/>
          </a:xfrm>
          <a:prstGeom prst="roundRect">
            <a:avLst>
              <a:gd name="adj" fmla="val 29408823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5724382" y="5636347"/>
            <a:ext cx="342891" cy="2423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87965" y="5315585"/>
            <a:ext cx="4543311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52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Мужской наряд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2065" y="5890894"/>
            <a:ext cx="4543311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Рубаха, шаровары, камзол, тюбетейка, сапоги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-190500" y="6417944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71485" y="952499"/>
            <a:ext cx="11048723" cy="685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06633"/>
                </a:solidFill>
                <a:latin typeface="Playfair Display"/>
              </a:rPr>
              <a:t>Традиции и обычаи</a:t>
            </a:r>
            <a:endParaRPr sz="2870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85" y="1752599"/>
            <a:ext cx="1219169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71485" y="2190749"/>
            <a:ext cx="4267093" cy="42862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162220" y="2381250"/>
            <a:ext cx="1485862" cy="542925"/>
          </a:xfrm>
          <a:prstGeom prst="roundRect">
            <a:avLst>
              <a:gd name="adj" fmla="val 28070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352716" y="2495550"/>
            <a:ext cx="1104872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FFFFFF"/>
                </a:solidFill>
                <a:latin typeface="Roboto"/>
              </a:rPr>
              <a:t>САБАНТУЙ</a:t>
            </a:r>
            <a:endParaRPr sz="1315" b="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>
            <a:off x="5124450" y="1228725"/>
            <a:ext cx="6400800" cy="1495425"/>
          </a:xfrm>
          <a:prstGeom prst="roundRect">
            <a:avLst>
              <a:gd name="adj" fmla="val 13483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 Same Side Corner Rectangle 11"/>
          <p:cNvSpPr/>
          <p:nvPr>
            <p:custDataLst>
              <p:tags r:id="rId4"/>
            </p:custDataLst>
          </p:nvPr>
        </p:nvSpPr>
        <p:spPr>
          <a:xfrm rot="16200000">
            <a:off x="4459605" y="1882775"/>
            <a:ext cx="1456690" cy="1492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>
            <p:custDataLst>
              <p:tags r:id="rId5"/>
            </p:custDataLst>
          </p:nvPr>
        </p:nvSpPr>
        <p:spPr>
          <a:xfrm>
            <a:off x="5384661" y="1247775"/>
            <a:ext cx="685782" cy="752475"/>
          </a:xfrm>
          <a:prstGeom prst="roundRect">
            <a:avLst>
              <a:gd name="adj" fmla="val 27775000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5533882" y="1454050"/>
            <a:ext cx="380990" cy="330398"/>
          </a:xfrm>
          <a:prstGeom prst="rect">
            <a:avLst/>
          </a:prstGeom>
        </p:spPr>
      </p:pic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6410164" y="1352550"/>
            <a:ext cx="4943351" cy="4000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520"/>
              </a:spcAft>
            </a:pPr>
            <a:r>
              <a:rPr sz="1675" b="1">
                <a:solidFill>
                  <a:srgbClr val="006633"/>
                </a:solidFill>
                <a:latin typeface="Roboto"/>
              </a:rPr>
              <a:t>Сабантуй</a:t>
            </a:r>
            <a:endParaRPr sz="167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6060279" y="2000249"/>
            <a:ext cx="4943351" cy="6858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374151"/>
                </a:solidFill>
                <a:latin typeface="Roboto"/>
              </a:rPr>
              <a:t>Праздник плуга — главный национальный праздник</a:t>
            </a:r>
            <a:endParaRPr sz="143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17" name="Rounded Rectangle 16"/>
          <p:cNvSpPr/>
          <p:nvPr>
            <p:custDataLst>
              <p:tags r:id="rId10"/>
            </p:custDataLst>
          </p:nvPr>
        </p:nvSpPr>
        <p:spPr>
          <a:xfrm>
            <a:off x="5219569" y="3253104"/>
            <a:ext cx="6400639" cy="1352549"/>
          </a:xfrm>
          <a:prstGeom prst="roundRect">
            <a:avLst>
              <a:gd name="adj" fmla="val 16901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 Same Side Corner Rectangle 17"/>
          <p:cNvSpPr/>
          <p:nvPr>
            <p:custDataLst>
              <p:tags r:id="rId11"/>
            </p:custDataLst>
          </p:nvPr>
        </p:nvSpPr>
        <p:spPr>
          <a:xfrm rot="16200000">
            <a:off x="4584570" y="3736973"/>
            <a:ext cx="1352549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5384661" y="3381374"/>
            <a:ext cx="685782" cy="752475"/>
          </a:xfrm>
          <a:prstGeom prst="roundRect">
            <a:avLst>
              <a:gd name="adj" fmla="val 27775000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5533882" y="3604458"/>
            <a:ext cx="380990" cy="291703"/>
          </a:xfrm>
          <a:prstGeom prst="rect">
            <a:avLst/>
          </a:prstGeom>
        </p:spPr>
      </p:pic>
      <p:sp>
        <p:nvSpPr>
          <p:cNvPr id="21" name="TextBox 20"/>
          <p:cNvSpPr txBox="1"/>
          <p:nvPr>
            <p:custDataLst>
              <p:tags r:id="rId15"/>
            </p:custDataLst>
          </p:nvPr>
        </p:nvSpPr>
        <p:spPr>
          <a:xfrm>
            <a:off x="6476839" y="3381375"/>
            <a:ext cx="4876678" cy="4000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520"/>
              </a:spcAft>
            </a:pPr>
            <a:r>
              <a:rPr sz="1675" b="1">
                <a:solidFill>
                  <a:srgbClr val="006633"/>
                </a:solidFill>
                <a:latin typeface="Roboto"/>
              </a:rPr>
              <a:t>Чаепитие</a:t>
            </a:r>
            <a:endParaRPr sz="167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2" name="TextBox 21"/>
          <p:cNvSpPr txBox="1"/>
          <p:nvPr>
            <p:custDataLst>
              <p:tags r:id="rId16"/>
            </p:custDataLst>
          </p:nvPr>
        </p:nvSpPr>
        <p:spPr>
          <a:xfrm>
            <a:off x="6137749" y="4095750"/>
            <a:ext cx="4876678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374151"/>
                </a:solidFill>
                <a:latin typeface="Roboto"/>
              </a:rPr>
              <a:t>Традиция гостеприимства и душевных бесед</a:t>
            </a:r>
            <a:endParaRPr sz="143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23" name="Rounded Rectangle 22"/>
          <p:cNvSpPr/>
          <p:nvPr>
            <p:custDataLst>
              <p:tags r:id="rId17"/>
            </p:custDataLst>
          </p:nvPr>
        </p:nvSpPr>
        <p:spPr>
          <a:xfrm>
            <a:off x="5219569" y="4702175"/>
            <a:ext cx="6400639" cy="1695449"/>
          </a:xfrm>
          <a:prstGeom prst="roundRect">
            <a:avLst>
              <a:gd name="adj" fmla="val 13483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 Same Side Corner Rectangle 23"/>
          <p:cNvSpPr/>
          <p:nvPr>
            <p:custDataLst>
              <p:tags r:id="rId18"/>
            </p:custDataLst>
          </p:nvPr>
        </p:nvSpPr>
        <p:spPr>
          <a:xfrm rot="16200000">
            <a:off x="4415025" y="5584824"/>
            <a:ext cx="1695449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ounded Rectangle 24"/>
          <p:cNvSpPr/>
          <p:nvPr>
            <p:custDataLst>
              <p:tags r:id="rId19"/>
            </p:custDataLst>
          </p:nvPr>
        </p:nvSpPr>
        <p:spPr>
          <a:xfrm>
            <a:off x="5533886" y="5010149"/>
            <a:ext cx="685782" cy="752475"/>
          </a:xfrm>
          <a:prstGeom prst="roundRect">
            <a:avLst>
              <a:gd name="adj" fmla="val 2777500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6" name="Picture 25" descr="image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alphaModFix amt="100000"/>
          </a:blip>
          <a:stretch>
            <a:fillRect/>
          </a:stretch>
        </p:blipFill>
        <p:spPr>
          <a:xfrm>
            <a:off x="5751052" y="5252581"/>
            <a:ext cx="380990" cy="348257"/>
          </a:xfrm>
          <a:prstGeom prst="rect">
            <a:avLst/>
          </a:prstGeom>
        </p:spPr>
      </p:pic>
      <p:sp>
        <p:nvSpPr>
          <p:cNvPr id="27" name="TextBox 26"/>
          <p:cNvSpPr txBox="1"/>
          <p:nvPr>
            <p:custDataLst>
              <p:tags r:id="rId22"/>
            </p:custDataLst>
          </p:nvPr>
        </p:nvSpPr>
        <p:spPr>
          <a:xfrm>
            <a:off x="6319359" y="5010150"/>
            <a:ext cx="4943351" cy="4000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520"/>
              </a:spcAft>
            </a:pPr>
            <a:r>
              <a:rPr sz="1675" b="1">
                <a:solidFill>
                  <a:srgbClr val="006633"/>
                </a:solidFill>
                <a:latin typeface="Roboto"/>
              </a:rPr>
              <a:t>Уважение к старшим</a:t>
            </a:r>
            <a:endParaRPr sz="167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>
          <a:xfrm>
            <a:off x="6345394" y="5524500"/>
            <a:ext cx="4943351" cy="6858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374151"/>
                </a:solidFill>
                <a:latin typeface="Roboto"/>
              </a:rPr>
              <a:t>Основа семейных и общественных отношений</a:t>
            </a:r>
            <a:endParaRPr sz="1435" b="0">
              <a:solidFill>
                <a:srgbClr val="374151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71485" y="692784"/>
            <a:ext cx="11048723" cy="685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06633"/>
                </a:solidFill>
                <a:latin typeface="Playfair Display"/>
              </a:rPr>
              <a:t>Традиционная кухня</a:t>
            </a:r>
            <a:endParaRPr sz="2870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85" y="1499869"/>
            <a:ext cx="1219169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727049" y="1678305"/>
            <a:ext cx="3333666" cy="42862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1038199" y="5705475"/>
            <a:ext cx="3333666" cy="6953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228694" y="5895974"/>
            <a:ext cx="2952676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FFFFFF"/>
                </a:solidFill>
                <a:latin typeface="Roboto"/>
              </a:rPr>
              <a:t>Богатство вкуса и традиций</a:t>
            </a:r>
            <a:endParaRPr sz="1315" b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>
            <a:off x="5219700" y="1378585"/>
            <a:ext cx="6400800" cy="1172210"/>
          </a:xfrm>
          <a:prstGeom prst="roundRect">
            <a:avLst>
              <a:gd name="adj" fmla="val 19354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 Same Side Corner Rectangle 11"/>
          <p:cNvSpPr/>
          <p:nvPr>
            <p:custDataLst>
              <p:tags r:id="rId4"/>
            </p:custDataLst>
          </p:nvPr>
        </p:nvSpPr>
        <p:spPr>
          <a:xfrm rot="16200000">
            <a:off x="4639180" y="1852294"/>
            <a:ext cx="1181099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>
            <p:custDataLst>
              <p:tags r:id="rId5"/>
            </p:custDataLst>
          </p:nvPr>
        </p:nvSpPr>
        <p:spPr>
          <a:xfrm>
            <a:off x="5333862" y="1678305"/>
            <a:ext cx="571485" cy="638175"/>
          </a:xfrm>
          <a:prstGeom prst="roundRect">
            <a:avLst>
              <a:gd name="adj" fmla="val 3333000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5486259" y="1889727"/>
            <a:ext cx="342891" cy="316295"/>
          </a:xfrm>
          <a:prstGeom prst="rect">
            <a:avLst/>
          </a:prstGeom>
        </p:spPr>
      </p:pic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5943443" y="1438275"/>
            <a:ext cx="3286042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Чакчак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6019643" y="1981200"/>
            <a:ext cx="3286042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Сладкое блюдо из теста с мёдом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17" name="Rounded Rectangle 16"/>
          <p:cNvSpPr/>
          <p:nvPr>
            <p:custDataLst>
              <p:tags r:id="rId10"/>
            </p:custDataLst>
          </p:nvPr>
        </p:nvSpPr>
        <p:spPr>
          <a:xfrm>
            <a:off x="5163689" y="2774950"/>
            <a:ext cx="6400639" cy="1181099"/>
          </a:xfrm>
          <a:prstGeom prst="roundRect">
            <a:avLst>
              <a:gd name="adj" fmla="val 19354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 Same Side Corner Rectangle 17"/>
          <p:cNvSpPr/>
          <p:nvPr>
            <p:custDataLst>
              <p:tags r:id="rId11"/>
            </p:custDataLst>
          </p:nvPr>
        </p:nvSpPr>
        <p:spPr>
          <a:xfrm rot="16200000">
            <a:off x="4665215" y="3299459"/>
            <a:ext cx="1181099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5448162" y="2970529"/>
            <a:ext cx="571485" cy="638175"/>
          </a:xfrm>
          <a:prstGeom prst="roundRect">
            <a:avLst>
              <a:gd name="adj" fmla="val 33330000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5562459" y="3124287"/>
            <a:ext cx="342891" cy="242394"/>
          </a:xfrm>
          <a:prstGeom prst="rect">
            <a:avLst/>
          </a:prstGeom>
        </p:spPr>
      </p:pic>
      <p:sp>
        <p:nvSpPr>
          <p:cNvPr id="21" name="TextBox 20"/>
          <p:cNvSpPr txBox="1"/>
          <p:nvPr>
            <p:custDataLst>
              <p:tags r:id="rId15"/>
            </p:custDataLst>
          </p:nvPr>
        </p:nvSpPr>
        <p:spPr>
          <a:xfrm>
            <a:off x="6257768" y="2981959"/>
            <a:ext cx="4495687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Эчпочмак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2" name="TextBox 21"/>
          <p:cNvSpPr txBox="1"/>
          <p:nvPr>
            <p:custDataLst>
              <p:tags r:id="rId16"/>
            </p:custDataLst>
          </p:nvPr>
        </p:nvSpPr>
        <p:spPr>
          <a:xfrm>
            <a:off x="6071078" y="3488054"/>
            <a:ext cx="4495687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Треугольные пирожки с мясом и картофелем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23" name="Rounded Rectangle 22"/>
          <p:cNvSpPr/>
          <p:nvPr>
            <p:custDataLst>
              <p:tags r:id="rId17"/>
            </p:custDataLst>
          </p:nvPr>
        </p:nvSpPr>
        <p:spPr>
          <a:xfrm>
            <a:off x="5295769" y="4173220"/>
            <a:ext cx="6400639" cy="1181099"/>
          </a:xfrm>
          <a:prstGeom prst="roundRect">
            <a:avLst>
              <a:gd name="adj" fmla="val 19354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 Same Side Corner Rectangle 23"/>
          <p:cNvSpPr/>
          <p:nvPr>
            <p:custDataLst>
              <p:tags r:id="rId18"/>
            </p:custDataLst>
          </p:nvPr>
        </p:nvSpPr>
        <p:spPr>
          <a:xfrm rot="16200000">
            <a:off x="4681725" y="4704714"/>
            <a:ext cx="1181099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ounded Rectangle 24"/>
          <p:cNvSpPr/>
          <p:nvPr>
            <p:custDataLst>
              <p:tags r:id="rId19"/>
            </p:custDataLst>
          </p:nvPr>
        </p:nvSpPr>
        <p:spPr>
          <a:xfrm>
            <a:off x="5351642" y="4414520"/>
            <a:ext cx="571485" cy="638175"/>
          </a:xfrm>
          <a:prstGeom prst="roundRect">
            <a:avLst>
              <a:gd name="adj" fmla="val 33330000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6" name="Picture 25" descr="image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alphaModFix amt="100000"/>
          </a:blip>
          <a:stretch>
            <a:fillRect/>
          </a:stretch>
        </p:blipFill>
        <p:spPr>
          <a:xfrm>
            <a:off x="5448159" y="4505894"/>
            <a:ext cx="342891" cy="289691"/>
          </a:xfrm>
          <a:prstGeom prst="rect">
            <a:avLst/>
          </a:prstGeom>
        </p:spPr>
      </p:pic>
      <p:sp>
        <p:nvSpPr>
          <p:cNvPr id="27" name="TextBox 26"/>
          <p:cNvSpPr txBox="1"/>
          <p:nvPr>
            <p:custDataLst>
              <p:tags r:id="rId22"/>
            </p:custDataLst>
          </p:nvPr>
        </p:nvSpPr>
        <p:spPr>
          <a:xfrm>
            <a:off x="6248243" y="4331970"/>
            <a:ext cx="2695507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Бешбармак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>
          <a:xfrm>
            <a:off x="6157438" y="4805680"/>
            <a:ext cx="2695507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Мясо с лапшой и бульоном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29" name="Rounded Rectangle 28"/>
          <p:cNvSpPr/>
          <p:nvPr>
            <p:custDataLst>
              <p:tags r:id="rId24"/>
            </p:custDataLst>
          </p:nvPr>
        </p:nvSpPr>
        <p:spPr>
          <a:xfrm>
            <a:off x="5321804" y="5511165"/>
            <a:ext cx="6400639" cy="1181099"/>
          </a:xfrm>
          <a:prstGeom prst="roundRect">
            <a:avLst>
              <a:gd name="adj" fmla="val 19354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ound Same Side Corner Rectangle 29"/>
          <p:cNvSpPr/>
          <p:nvPr>
            <p:custDataLst>
              <p:tags r:id="rId25"/>
            </p:custDataLst>
          </p:nvPr>
        </p:nvSpPr>
        <p:spPr>
          <a:xfrm rot="16200000">
            <a:off x="4771260" y="6035674"/>
            <a:ext cx="1181099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>
            <p:custDataLst>
              <p:tags r:id="rId26"/>
            </p:custDataLst>
          </p:nvPr>
        </p:nvSpPr>
        <p:spPr>
          <a:xfrm>
            <a:off x="5448162" y="5692774"/>
            <a:ext cx="571485" cy="638175"/>
          </a:xfrm>
          <a:prstGeom prst="roundRect">
            <a:avLst>
              <a:gd name="adj" fmla="val 3333000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image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alphaModFix amt="100000"/>
          </a:blip>
          <a:stretch>
            <a:fillRect/>
          </a:stretch>
        </p:blipFill>
        <p:spPr>
          <a:xfrm>
            <a:off x="5580239" y="5919404"/>
            <a:ext cx="342891" cy="289691"/>
          </a:xfrm>
          <a:prstGeom prst="rect">
            <a:avLst/>
          </a:prstGeom>
        </p:spPr>
      </p:pic>
      <p:sp>
        <p:nvSpPr>
          <p:cNvPr id="33" name="TextBox 32"/>
          <p:cNvSpPr txBox="1"/>
          <p:nvPr>
            <p:custDataLst>
              <p:tags r:id="rId29"/>
            </p:custDataLst>
          </p:nvPr>
        </p:nvSpPr>
        <p:spPr>
          <a:xfrm>
            <a:off x="6248243" y="5681980"/>
            <a:ext cx="4505212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Салма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6075523" y="6203314"/>
            <a:ext cx="4505212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Мясной бульон с кусочками теста и овощами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6143624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71485" y="561974"/>
            <a:ext cx="11048723" cy="685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06633"/>
                </a:solidFill>
                <a:latin typeface="Playfair Display"/>
              </a:rPr>
              <a:t>Религия и духовная культура</a:t>
            </a:r>
            <a:endParaRPr sz="2870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85" y="1247774"/>
            <a:ext cx="1219169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974697" y="1552574"/>
            <a:ext cx="3219369" cy="42862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1285842" y="2381250"/>
            <a:ext cx="1142971" cy="542925"/>
          </a:xfrm>
          <a:prstGeom prst="roundRect">
            <a:avLst>
              <a:gd name="adj" fmla="val 28070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476338" y="2495550"/>
            <a:ext cx="761980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FFFFFF"/>
                </a:solidFill>
                <a:latin typeface="Roboto"/>
              </a:rPr>
              <a:t>ИСЛАМ</a:t>
            </a:r>
            <a:endParaRPr sz="1315" b="1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84669" y="1643380"/>
            <a:ext cx="6400639" cy="1581149"/>
          </a:xfrm>
          <a:prstGeom prst="roundRect">
            <a:avLst>
              <a:gd name="adj" fmla="val 14457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4676645" y="2378074"/>
            <a:ext cx="1581149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5751690" y="2301875"/>
            <a:ext cx="685782" cy="752475"/>
          </a:xfrm>
          <a:prstGeom prst="roundRect">
            <a:avLst>
              <a:gd name="adj" fmla="val 27775000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5904086" y="2516207"/>
            <a:ext cx="380990" cy="324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38763" y="1884680"/>
            <a:ext cx="4048023" cy="4000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520"/>
              </a:spcAft>
            </a:pPr>
            <a:r>
              <a:rPr sz="1675" b="1">
                <a:solidFill>
                  <a:srgbClr val="006633"/>
                </a:solidFill>
                <a:latin typeface="Roboto"/>
              </a:rPr>
              <a:t>Ислам</a:t>
            </a:r>
            <a:endParaRPr sz="167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8763" y="2566034"/>
            <a:ext cx="4048023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374151"/>
                </a:solidFill>
                <a:latin typeface="Roboto"/>
              </a:rPr>
              <a:t>Основная религия татарского народа</a:t>
            </a:r>
            <a:endParaRPr sz="143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84669" y="3735069"/>
            <a:ext cx="6400639" cy="1962149"/>
          </a:xfrm>
          <a:prstGeom prst="roundRect">
            <a:avLst>
              <a:gd name="adj" fmla="val 11650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 Same Side Corner Rectangle 17"/>
          <p:cNvSpPr/>
          <p:nvPr/>
        </p:nvSpPr>
        <p:spPr>
          <a:xfrm rot="16200000">
            <a:off x="4496940" y="4634228"/>
            <a:ext cx="1962149" cy="165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5675490" y="3988435"/>
            <a:ext cx="647683" cy="714375"/>
          </a:xfrm>
          <a:prstGeom prst="roundRect">
            <a:avLst>
              <a:gd name="adj" fmla="val 29408823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5871066" y="4227961"/>
            <a:ext cx="342891" cy="2778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24464" y="3988435"/>
            <a:ext cx="3819429" cy="4000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1040"/>
              </a:spcAft>
            </a:pPr>
            <a:r>
              <a:rPr sz="1675" b="1">
                <a:solidFill>
                  <a:srgbClr val="006633"/>
                </a:solidFill>
                <a:latin typeface="Roboto"/>
              </a:rPr>
              <a:t>Духовные центры</a:t>
            </a:r>
            <a:endParaRPr sz="167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37469" y="4646294"/>
            <a:ext cx="114297" cy="114300"/>
          </a:xfrm>
          <a:prstGeom prst="roundRect">
            <a:avLst>
              <a:gd name="adj" fmla="val 166650000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625424" y="4558029"/>
            <a:ext cx="3590835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374151"/>
                </a:solidFill>
                <a:latin typeface="Roboto"/>
              </a:rPr>
              <a:t>Нижегородская соборная мечеть</a:t>
            </a:r>
            <a:endParaRPr sz="143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37469" y="5227954"/>
            <a:ext cx="114297" cy="114300"/>
          </a:xfrm>
          <a:prstGeom prst="roundRect">
            <a:avLst>
              <a:gd name="adj" fmla="val 166650000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761949" y="5070474"/>
            <a:ext cx="1457288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374151"/>
                </a:solidFill>
                <a:latin typeface="Roboto"/>
              </a:rPr>
              <a:t>Мечеть Тауба</a:t>
            </a:r>
            <a:endParaRPr sz="1435" b="0">
              <a:solidFill>
                <a:srgbClr val="374151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12191695" cy="5715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6486524"/>
            <a:ext cx="12191695" cy="57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001199" y="571500"/>
            <a:ext cx="190495" cy="5715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71485" y="952499"/>
            <a:ext cx="11048723" cy="685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06633"/>
                </a:solidFill>
                <a:latin typeface="Playfair Display"/>
              </a:rPr>
              <a:t>Современное положение</a:t>
            </a:r>
            <a:endParaRPr sz="2870" b="1">
              <a:solidFill>
                <a:srgbClr val="006633"/>
              </a:solidFill>
              <a:latin typeface="Playfair Displa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85" y="1752599"/>
            <a:ext cx="1219169" cy="571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71485" y="2190749"/>
            <a:ext cx="4267093" cy="4286250"/>
          </a:xfrm>
          <a:prstGeom prst="roundRect">
            <a:avLst>
              <a:gd name="adj" fmla="val 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171645" y="2667000"/>
            <a:ext cx="1066773" cy="1066799"/>
          </a:xfrm>
          <a:prstGeom prst="roundRect">
            <a:avLst>
              <a:gd name="adj" fmla="val 17855357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400239" y="3041904"/>
            <a:ext cx="609584" cy="316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2496" y="4229100"/>
            <a:ext cx="3095547" cy="4572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3120"/>
              </a:lnSpc>
              <a:spcBef>
                <a:spcPts val="0"/>
              </a:spcBef>
              <a:spcAft>
                <a:spcPts val="1300"/>
              </a:spcAft>
            </a:pPr>
            <a:r>
              <a:rPr sz="1915" b="1">
                <a:solidFill>
                  <a:srgbClr val="006633"/>
                </a:solidFill>
                <a:latin typeface="Roboto"/>
              </a:rPr>
              <a:t>Активная интеграция</a:t>
            </a:r>
            <a:endParaRPr sz="191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476" y="4876800"/>
            <a:ext cx="3505112" cy="11144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374151"/>
                </a:solidFill>
                <a:latin typeface="Roboto"/>
              </a:rPr>
              <a:t>Татары успешно интегрированы в современное общество, сохраняя свою идентичность</a:t>
            </a:r>
            <a:endParaRPr sz="143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13" name="Rounded Rectangle 12"/>
          <p:cNvSpPr/>
          <p:nvPr>
            <p:custDataLst>
              <p:tags r:id="rId3"/>
            </p:custDataLst>
          </p:nvPr>
        </p:nvSpPr>
        <p:spPr>
          <a:xfrm>
            <a:off x="5351649" y="1295399"/>
            <a:ext cx="6400639" cy="1571625"/>
          </a:xfrm>
          <a:prstGeom prst="roundRect">
            <a:avLst>
              <a:gd name="adj" fmla="val 14545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 Same Side Corner Rectangle 13"/>
          <p:cNvSpPr/>
          <p:nvPr>
            <p:custDataLst>
              <p:tags r:id="rId4"/>
            </p:custDataLst>
          </p:nvPr>
        </p:nvSpPr>
        <p:spPr>
          <a:xfrm rot="16200000">
            <a:off x="4631877" y="2015171"/>
            <a:ext cx="157162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>
            <p:custDataLst>
              <p:tags r:id="rId5"/>
            </p:custDataLst>
          </p:nvPr>
        </p:nvSpPr>
        <p:spPr>
          <a:xfrm>
            <a:off x="5676761" y="1476374"/>
            <a:ext cx="647683" cy="714375"/>
          </a:xfrm>
          <a:prstGeom prst="roundRect">
            <a:avLst>
              <a:gd name="adj" fmla="val 29408823"/>
            </a:avLst>
          </a:prstGeom>
          <a:solidFill>
            <a:srgbClr val="0066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image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alphaModFix amt="100000"/>
          </a:blip>
          <a:stretch>
            <a:fillRect/>
          </a:stretch>
        </p:blipFill>
        <p:spPr>
          <a:xfrm>
            <a:off x="5829158" y="1557983"/>
            <a:ext cx="342891" cy="266043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8"/>
            </p:custDataLst>
          </p:nvPr>
        </p:nvSpPr>
        <p:spPr>
          <a:xfrm>
            <a:off x="6453345" y="1533525"/>
            <a:ext cx="4990975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Образование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6453345" y="2071370"/>
            <a:ext cx="4990975" cy="6286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Развитие национальных школ и культурных центров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19" name="Rounded Rectangle 18"/>
          <p:cNvSpPr/>
          <p:nvPr>
            <p:custDataLst>
              <p:tags r:id="rId10"/>
            </p:custDataLst>
          </p:nvPr>
        </p:nvSpPr>
        <p:spPr>
          <a:xfrm>
            <a:off x="5351649" y="3095624"/>
            <a:ext cx="6400639" cy="1571625"/>
          </a:xfrm>
          <a:prstGeom prst="roundRect">
            <a:avLst>
              <a:gd name="adj" fmla="val 14545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 Same Side Corner Rectangle 19"/>
          <p:cNvSpPr/>
          <p:nvPr>
            <p:custDataLst>
              <p:tags r:id="rId11"/>
            </p:custDataLst>
          </p:nvPr>
        </p:nvSpPr>
        <p:spPr>
          <a:xfrm rot="16200000">
            <a:off x="4631877" y="3834446"/>
            <a:ext cx="157162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>
            <p:custDataLst>
              <p:tags r:id="rId12"/>
            </p:custDataLst>
          </p:nvPr>
        </p:nvSpPr>
        <p:spPr>
          <a:xfrm>
            <a:off x="5524361" y="3286125"/>
            <a:ext cx="647683" cy="714375"/>
          </a:xfrm>
          <a:prstGeom prst="roundRect">
            <a:avLst>
              <a:gd name="adj" fmla="val 29408823"/>
            </a:avLst>
          </a:prstGeom>
          <a:solidFill>
            <a:srgbClr val="CC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image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alphaModFix amt="100000"/>
          </a:blip>
          <a:stretch>
            <a:fillRect/>
          </a:stretch>
        </p:blipFill>
        <p:spPr>
          <a:xfrm>
            <a:off x="5676758" y="3397195"/>
            <a:ext cx="342891" cy="298559"/>
          </a:xfrm>
          <a:prstGeom prst="rect">
            <a:avLst/>
          </a:prstGeom>
        </p:spPr>
      </p:pic>
      <p:sp>
        <p:nvSpPr>
          <p:cNvPr id="23" name="TextBox 22"/>
          <p:cNvSpPr txBox="1"/>
          <p:nvPr>
            <p:custDataLst>
              <p:tags r:id="rId15"/>
            </p:custDataLst>
          </p:nvPr>
        </p:nvSpPr>
        <p:spPr>
          <a:xfrm>
            <a:off x="6362540" y="3293110"/>
            <a:ext cx="4990975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Сохранение традиций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24" name="TextBox 23"/>
          <p:cNvSpPr txBox="1"/>
          <p:nvPr>
            <p:custDataLst>
              <p:tags r:id="rId16"/>
            </p:custDataLst>
          </p:nvPr>
        </p:nvSpPr>
        <p:spPr>
          <a:xfrm>
            <a:off x="6324440" y="3809999"/>
            <a:ext cx="4990975" cy="6286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Проведение национальных праздников и мероприятий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  <p:sp>
        <p:nvSpPr>
          <p:cNvPr id="25" name="Rounded Rectangle 24"/>
          <p:cNvSpPr/>
          <p:nvPr>
            <p:custDataLst>
              <p:tags r:id="rId17"/>
            </p:custDataLst>
          </p:nvPr>
        </p:nvSpPr>
        <p:spPr>
          <a:xfrm>
            <a:off x="5351649" y="4933950"/>
            <a:ext cx="6400639" cy="1571625"/>
          </a:xfrm>
          <a:prstGeom prst="roundRect">
            <a:avLst>
              <a:gd name="adj" fmla="val 14545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 Same Side Corner Rectangle 25"/>
          <p:cNvSpPr/>
          <p:nvPr>
            <p:custDataLst>
              <p:tags r:id="rId18"/>
            </p:custDataLst>
          </p:nvPr>
        </p:nvSpPr>
        <p:spPr>
          <a:xfrm rot="16200000">
            <a:off x="4624257" y="5653722"/>
            <a:ext cx="157162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>
            <p:custDataLst>
              <p:tags r:id="rId19"/>
            </p:custDataLst>
          </p:nvPr>
        </p:nvSpPr>
        <p:spPr>
          <a:xfrm>
            <a:off x="5595481" y="5062855"/>
            <a:ext cx="647683" cy="714375"/>
          </a:xfrm>
          <a:prstGeom prst="roundRect">
            <a:avLst>
              <a:gd name="adj" fmla="val 29408823"/>
            </a:avLst>
          </a:prstGeom>
          <a:solidFill>
            <a:srgbClr val="D4AF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Picture 27" descr="image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alphaModFix amt="100000"/>
          </a:blip>
          <a:stretch>
            <a:fillRect/>
          </a:stretch>
        </p:blipFill>
        <p:spPr>
          <a:xfrm>
            <a:off x="5747878" y="5244399"/>
            <a:ext cx="342891" cy="289691"/>
          </a:xfrm>
          <a:prstGeom prst="rect">
            <a:avLst/>
          </a:prstGeom>
        </p:spPr>
      </p:pic>
      <p:sp>
        <p:nvSpPr>
          <p:cNvPr id="29" name="TextBox 28"/>
          <p:cNvSpPr txBox="1"/>
          <p:nvPr>
            <p:custDataLst>
              <p:tags r:id="rId22"/>
            </p:custDataLst>
          </p:nvPr>
        </p:nvSpPr>
        <p:spPr>
          <a:xfrm>
            <a:off x="6362540" y="5176520"/>
            <a:ext cx="4990975" cy="3714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60"/>
              </a:spcAft>
            </a:pPr>
            <a:r>
              <a:rPr sz="1555" b="1">
                <a:solidFill>
                  <a:srgbClr val="006633"/>
                </a:solidFill>
                <a:latin typeface="Roboto"/>
              </a:rPr>
              <a:t>Общественная жизнь</a:t>
            </a:r>
            <a:endParaRPr sz="1555" b="1">
              <a:solidFill>
                <a:srgbClr val="006633"/>
              </a:solidFill>
              <a:latin typeface="Roboto"/>
            </a:endParaRPr>
          </a:p>
        </p:txBody>
      </p:sp>
      <p:sp>
        <p:nvSpPr>
          <p:cNvPr id="30" name="TextBox 29"/>
          <p:cNvSpPr txBox="1"/>
          <p:nvPr>
            <p:custDataLst>
              <p:tags r:id="rId23"/>
            </p:custDataLst>
          </p:nvPr>
        </p:nvSpPr>
        <p:spPr>
          <a:xfrm>
            <a:off x="6362540" y="5693409"/>
            <a:ext cx="4990975" cy="6286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374151"/>
                </a:solidFill>
                <a:latin typeface="Roboto"/>
              </a:rPr>
              <a:t>Активное участие в культурной и политической жизни региона</a:t>
            </a:r>
            <a:endParaRPr sz="1315" b="0">
              <a:solidFill>
                <a:srgbClr val="374151"/>
              </a:solidFill>
              <a:latin typeface="Roboto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0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1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2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3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4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5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6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7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8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19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20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1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2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3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4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5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6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7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8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29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3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30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31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32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33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34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35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36.xml><?xml version="1.0" encoding="utf-8"?>
<p:tagLst xmlns:p="http://schemas.openxmlformats.org/presentationml/2006/main">
  <p:tag name="KSO_WM_DIAGRAM_VIRTUALLY_FRAME" val="{&quot;height&quot;:497.25003937007875,&quot;left&quot;:402.625,&quot;top&quot;:96.74988188976378,&quot;width&quot;:512.352007874016}"/>
</p:tagLst>
</file>

<file path=ppt/tags/tag37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38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39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40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1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2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3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4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5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6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7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8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49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50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1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2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3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4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5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6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7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8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59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6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60.xml><?xml version="1.0" encoding="utf-8"?>
<p:tagLst xmlns:p="http://schemas.openxmlformats.org/presentationml/2006/main">
  <p:tag name="KSO_WM_DIAGRAM_VIRTUALLY_FRAME" val="{&quot;height&quot;:487.9499606299213,&quot;left&quot;:406.58968503937007,&quot;top&quot;:104.54996062992124,&quot;width&quot;:516.4373228346458}"/>
</p:tagLst>
</file>

<file path=ppt/tags/tag61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62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63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64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65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66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67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68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69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70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1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2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3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4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5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6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7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8.xml><?xml version="1.0" encoding="utf-8"?>
<p:tagLst xmlns:p="http://schemas.openxmlformats.org/presentationml/2006/main">
  <p:tag name="KSO_WM_DIAGRAM_VIRTUALLY_FRAME" val="{&quot;height&quot;:477.75011811023626,&quot;left&quot;:410.98968503937004,&quot;top&quot;:101.99988188976377,&quot;width&quot;:514.3873228346458}"/>
</p:tagLst>
</file>

<file path=ppt/tags/tag79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80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1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2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3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4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5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6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7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8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89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9.xml><?xml version="1.0" encoding="utf-8"?>
<p:tagLst xmlns:p="http://schemas.openxmlformats.org/presentationml/2006/main">
  <p:tag name="KSO_WM_DIAGRAM_VIRTUALLY_FRAME" val="{&quot;height&quot;:425.55,&quot;left&quot;:494.9875590551181,&quot;top&quot;:128.7,&quot;width&quot;:432.98944881889764}"/>
</p:tagLst>
</file>

<file path=ppt/tags/tag90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91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92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93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94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95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ags/tag96.xml><?xml version="1.0" encoding="utf-8"?>
<p:tagLst xmlns:p="http://schemas.openxmlformats.org/presentationml/2006/main">
  <p:tag name="KSO_WM_DIAGRAM_VIRTUALLY_FRAME" val="{&quot;height&quot;:430.3501181102362,&quot;left&quot;:401.875,&quot;top&quot;:124.64988188976376,&quot;width&quot;:513.1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WPS Presentation</Application>
  <PresentationFormat>On-screen Show (4:3)</PresentationFormat>
  <Paragraphs>152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Arial</vt:lpstr>
      <vt:lpstr>Playfair Display</vt:lpstr>
      <vt:lpstr>Segoe Print</vt:lpstr>
      <vt:lpstr>Roboto</vt:lpstr>
      <vt:lpstr>Amiri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Алсу Шарафутдинова</cp:lastModifiedBy>
  <cp:revision>2</cp:revision>
  <dcterms:created xsi:type="dcterms:W3CDTF">2013-01-27T09:14:00Z</dcterms:created>
  <dcterms:modified xsi:type="dcterms:W3CDTF">2026-04-27T21:10:59Z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0F476CE3FAD44F3EA357803AB2F9310F_12</vt:lpwstr>
  </property>
  <property fmtid="{D5CDD505-2E9C-101B-9397-08002B2CF9AE}" pid="3" name="KSOProductBuildVer">
    <vt:lpwstr>1033-12.2.0.23196</vt:lpwstr>
  </property>
</Properties>
</file>