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3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8456651" name=""/>
          <p:cNvPicPr>
            <a:picLocks noChangeAspect="1"/>
          </p:cNvPicPr>
          <p:nvPr/>
        </p:nvPicPr>
        <p:blipFill>
          <a:blip r:embed="rId2"/>
          <a:srcRect l="4264" t="-94" r="4523" b="-94"/>
          <a:stretch/>
        </p:blipFill>
        <p:spPr bwMode="auto">
          <a:xfrm flipH="0" flipV="0">
            <a:off x="-21863" y="-127655"/>
            <a:ext cx="12250208" cy="7011458"/>
          </a:xfrm>
          <a:prstGeom prst="rect">
            <a:avLst/>
          </a:prstGeom>
        </p:spPr>
      </p:pic>
      <p:sp>
        <p:nvSpPr>
          <p:cNvPr id="475491431" name=""/>
          <p:cNvSpPr txBox="1"/>
          <p:nvPr/>
        </p:nvSpPr>
        <p:spPr bwMode="auto">
          <a:xfrm flipH="0" flipV="0">
            <a:off x="-38333" y="383645"/>
            <a:ext cx="12250928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2200" b="0" i="0" u="none" strike="noStrike" cap="none" spc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Муниципальное автономное общеобразовательное учреждение </a:t>
            </a:r>
            <a:endParaRPr lang="ru-RU" sz="2200" b="0" i="0" u="none" strike="noStrike" cap="none" spc="0">
              <a:solidFill>
                <a:schemeClr val="bg1">
                  <a:lumMod val="9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200" b="0" i="0" u="none" strike="noStrike" cap="none" spc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«Средняя школа № 6 с кадетскими классами"</a:t>
            </a:r>
            <a:endParaRPr sz="220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43955584" name=""/>
          <p:cNvSpPr txBox="1"/>
          <p:nvPr/>
        </p:nvSpPr>
        <p:spPr bwMode="auto">
          <a:xfrm flipH="0" flipV="0">
            <a:off x="8838437" y="4932013"/>
            <a:ext cx="3190749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ru-RU" sz="2200" b="0" i="0" u="none" strike="noStrike" cap="none" spc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Выполнила: команда «Единство»</a:t>
            </a:r>
            <a:endParaRPr lang="ru-RU" sz="2200" b="0" i="0" u="none" strike="noStrike" cap="none" spc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69050071" name=""/>
          <p:cNvSpPr txBox="1"/>
          <p:nvPr/>
        </p:nvSpPr>
        <p:spPr bwMode="auto">
          <a:xfrm flipH="0" flipV="0">
            <a:off x="5782500" y="6349999"/>
            <a:ext cx="697177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491123406" name=""/>
          <p:cNvSpPr txBox="1"/>
          <p:nvPr/>
        </p:nvSpPr>
        <p:spPr bwMode="auto">
          <a:xfrm flipH="0" flipV="0">
            <a:off x="-8183" y="6425078"/>
            <a:ext cx="1227027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г. Кстово 2026</a:t>
            </a:r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2284181" name=""/>
          <p:cNvSpPr txBox="1"/>
          <p:nvPr/>
        </p:nvSpPr>
        <p:spPr bwMode="auto">
          <a:xfrm flipH="0" flipV="0">
            <a:off x="-38333" y="2645833"/>
            <a:ext cx="12300066" cy="1250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4800" b="1" i="0" u="none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«Народность Нижегородской области»</a:t>
            </a:r>
            <a:endParaRPr sz="9000" b="1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sz="2800" b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Армянский народ: история, традиции, язык и современность</a:t>
            </a:r>
            <a:endParaRPr sz="8000" b="1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371772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61840493" name=""/>
          <p:cNvPicPr>
            <a:picLocks noChangeAspect="1"/>
          </p:cNvPicPr>
          <p:nvPr/>
        </p:nvPicPr>
        <p:blipFill>
          <a:blip r:embed="rId2"/>
          <a:srcRect l="0" t="0" r="0" b="3392"/>
          <a:stretch/>
        </p:blipFill>
        <p:spPr bwMode="auto">
          <a:xfrm flipH="0" flipV="0">
            <a:off x="-23166" y="-3968"/>
            <a:ext cx="12238333" cy="6865937"/>
          </a:xfrm>
          <a:prstGeom prst="rect">
            <a:avLst/>
          </a:prstGeom>
        </p:spPr>
      </p:pic>
      <p:sp>
        <p:nvSpPr>
          <p:cNvPr id="119167339" name=""/>
          <p:cNvSpPr txBox="1"/>
          <p:nvPr/>
        </p:nvSpPr>
        <p:spPr bwMode="auto">
          <a:xfrm flipH="0" flipV="0">
            <a:off x="-23166" y="1790868"/>
            <a:ext cx="12240493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7200" b="1" i="0" u="none" strike="noStrike" cap="none" spc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Спасибо за внимание!</a:t>
            </a:r>
            <a:endParaRPr sz="7200" b="1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7200" b="1" i="0" u="none" strike="noStrike" cap="none" spc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շնորհակալություն </a:t>
            </a:r>
            <a:endParaRPr lang="ru-RU" sz="7200" b="1" i="0" u="none" strike="noStrike" cap="none" spc="0">
              <a:solidFill>
                <a:schemeClr val="bg1">
                  <a:lumMod val="9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7200" b="1" i="0" u="none" strike="noStrike" cap="none" spc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ուշադրության համար</a:t>
            </a:r>
            <a:endParaRPr sz="7200" b="0" i="0" u="none" strike="noStrike" cap="none" spc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811821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Происхождение и древняя история</a:t>
            </a:r>
            <a:endParaRPr/>
          </a:p>
        </p:txBody>
      </p:sp>
      <p:pic>
        <p:nvPicPr>
          <p:cNvPr id="1760726049" name=""/>
          <p:cNvPicPr>
            <a:picLocks noChangeAspect="1"/>
          </p:cNvPicPr>
          <p:nvPr/>
        </p:nvPicPr>
        <p:blipFill>
          <a:blip r:embed="rId2"/>
          <a:srcRect l="40555" t="0" r="0" b="0"/>
          <a:stretch/>
        </p:blipFill>
        <p:spPr bwMode="auto">
          <a:xfrm flipH="0" flipV="0">
            <a:off x="7833" y="-3968"/>
            <a:ext cx="12263445" cy="6865937"/>
          </a:xfrm>
          <a:prstGeom prst="rect">
            <a:avLst/>
          </a:prstGeom>
        </p:spPr>
      </p:pic>
      <p:sp>
        <p:nvSpPr>
          <p:cNvPr id="1835988478" name=""/>
          <p:cNvSpPr txBox="1"/>
          <p:nvPr/>
        </p:nvSpPr>
        <p:spPr bwMode="auto">
          <a:xfrm flipH="0" flipV="0">
            <a:off x="7833" y="224895"/>
            <a:ext cx="12264165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 i="0" u="none">
                <a:solidFill>
                  <a:srgbClr val="786F6F"/>
                </a:solidFill>
                <a:latin typeface="Times New Roman"/>
                <a:ea typeface="Times New Roman"/>
                <a:cs typeface="Times New Roman"/>
              </a:rPr>
              <a:t>Истоки армянского народа</a:t>
            </a:r>
            <a:endParaRPr sz="8000">
              <a:solidFill>
                <a:srgbClr val="786F6F"/>
              </a:solidFill>
            </a:endParaRPr>
          </a:p>
        </p:txBody>
      </p:sp>
      <p:sp>
        <p:nvSpPr>
          <p:cNvPr id="797792663" name=""/>
          <p:cNvSpPr txBox="1"/>
          <p:nvPr/>
        </p:nvSpPr>
        <p:spPr bwMode="auto">
          <a:xfrm flipH="0" flipV="0">
            <a:off x="126896" y="1150937"/>
            <a:ext cx="5848287" cy="4663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•"/>
              <a:defRPr/>
            </a:pP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Формирование армянского этноса произошло между </a:t>
            </a:r>
            <a:r>
              <a:rPr sz="2000" b="1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XIII и VI веками до н. э.</a:t>
            </a: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на территории Армянского нагорья.</a:t>
            </a:r>
            <a:endParaRPr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Предками армян считаются </a:t>
            </a:r>
            <a:r>
              <a:rPr sz="2000" b="1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урарты, хурриты, лувийцы</a:t>
            </a: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и носители протоармянского языка.</a:t>
            </a:r>
            <a:endParaRPr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Первые упоминания об армянах встречаются в источниках </a:t>
            </a:r>
            <a:r>
              <a:rPr sz="2000" b="1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VI–V веков до н. э.</a:t>
            </a: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(Гекатей Милетский, Геродот, Ксенофонт) и в Бехистунской надписи 522 года до н. э.</a:t>
            </a:r>
            <a:endParaRPr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2000" b="1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301 году н. э.</a:t>
            </a: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Армения стала </a:t>
            </a:r>
            <a:r>
              <a:rPr sz="2000" b="1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первым государством, принявшим христианство</a:t>
            </a: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как государственную религию (при царе Трдате III).</a:t>
            </a:r>
            <a:endParaRPr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2000" b="1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405–406 годах</a:t>
            </a: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Месроп Маштоц создал </a:t>
            </a:r>
            <a:r>
              <a:rPr sz="2000" b="1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армянский алфавит</a:t>
            </a:r>
            <a:r>
              <a:rPr sz="20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, что сыграло ключевую роль в сохранении культуры и языка.</a:t>
            </a:r>
            <a:endParaRPr sz="2000"/>
          </a:p>
        </p:txBody>
      </p:sp>
      <p:pic>
        <p:nvPicPr>
          <p:cNvPr id="1701272304" name=""/>
          <p:cNvPicPr>
            <a:picLocks noChangeAspect="1"/>
          </p:cNvPicPr>
          <p:nvPr/>
        </p:nvPicPr>
        <p:blipFill>
          <a:blip r:embed="rId3"/>
          <a:srcRect l="0" t="982" r="0" b="0"/>
          <a:stretch/>
        </p:blipFill>
        <p:spPr bwMode="auto">
          <a:xfrm flipH="0" flipV="0">
            <a:off x="10020966" y="4076712"/>
            <a:ext cx="2250312" cy="2785255"/>
          </a:xfrm>
          <a:prstGeom prst="rect">
            <a:avLst/>
          </a:prstGeom>
        </p:spPr>
      </p:pic>
      <p:pic>
        <p:nvPicPr>
          <p:cNvPr id="829668116" name=""/>
          <p:cNvPicPr>
            <a:picLocks noChangeAspect="1"/>
          </p:cNvPicPr>
          <p:nvPr/>
        </p:nvPicPr>
        <p:blipFill>
          <a:blip r:embed="rId4"/>
          <a:srcRect l="5101" t="-170" r="1985" b="10591"/>
          <a:stretch/>
        </p:blipFill>
        <p:spPr bwMode="auto">
          <a:xfrm flipH="0" flipV="0">
            <a:off x="5776026" y="4114800"/>
            <a:ext cx="4244940" cy="2785255"/>
          </a:xfrm>
          <a:prstGeom prst="rect">
            <a:avLst/>
          </a:prstGeom>
        </p:spPr>
      </p:pic>
      <p:pic>
        <p:nvPicPr>
          <p:cNvPr id="42497296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273131" y="1377962"/>
            <a:ext cx="3998148" cy="2698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605851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28089904" name=""/>
          <p:cNvPicPr>
            <a:picLocks noChangeAspect="1"/>
          </p:cNvPicPr>
          <p:nvPr/>
        </p:nvPicPr>
        <p:blipFill>
          <a:blip r:embed="rId2"/>
          <a:srcRect l="40555" t="0" r="0" b="0"/>
          <a:stretch/>
        </p:blipFill>
        <p:spPr bwMode="auto">
          <a:xfrm flipH="0" flipV="0">
            <a:off x="7833" y="13228"/>
            <a:ext cx="12263445" cy="6971769"/>
          </a:xfrm>
          <a:prstGeom prst="rect">
            <a:avLst/>
          </a:prstGeom>
        </p:spPr>
      </p:pic>
      <p:sp>
        <p:nvSpPr>
          <p:cNvPr id="907835509" name=""/>
          <p:cNvSpPr txBox="1"/>
          <p:nvPr/>
        </p:nvSpPr>
        <p:spPr bwMode="auto">
          <a:xfrm flipH="0" flipV="0">
            <a:off x="35019" y="387466"/>
            <a:ext cx="12236259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 i="0" u="none">
                <a:solidFill>
                  <a:srgbClr val="786F6F"/>
                </a:solidFill>
                <a:latin typeface="Times New Roman"/>
                <a:ea typeface="Times New Roman"/>
                <a:cs typeface="Times New Roman"/>
              </a:rPr>
              <a:t>Армянский язык — ключ к </a:t>
            </a:r>
            <a:r>
              <a:rPr sz="3600" b="1" i="0" u="none">
                <a:solidFill>
                  <a:srgbClr val="786F6F"/>
                </a:solidFill>
                <a:latin typeface="Times New Roman"/>
                <a:ea typeface="Times New Roman"/>
                <a:cs typeface="Times New Roman"/>
              </a:rPr>
              <a:t>идентичности</a:t>
            </a:r>
            <a:endParaRPr sz="8000" b="1">
              <a:solidFill>
                <a:srgbClr val="786F6F"/>
              </a:solidFill>
            </a:endParaRPr>
          </a:p>
        </p:txBody>
      </p:sp>
      <p:sp>
        <p:nvSpPr>
          <p:cNvPr id="1272035872" name=""/>
          <p:cNvSpPr txBox="1"/>
          <p:nvPr/>
        </p:nvSpPr>
        <p:spPr bwMode="auto">
          <a:xfrm flipH="0" flipV="0">
            <a:off x="60979" y="1415520"/>
            <a:ext cx="5460176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Относится к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особой группе индоевропейской языковой семьи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Около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40 диалектов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, включая восточно- и западноармянский.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Алфавит из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39 букв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создан в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405–406 гг.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Более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30 000 древних рукописей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сохранилось до наших дней.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Один из первых языков книгопечатания.</a:t>
            </a:r>
            <a:endParaRPr sz="3600">
              <a:solidFill>
                <a:srgbClr val="625F62"/>
              </a:solidFill>
            </a:endParaRPr>
          </a:p>
        </p:txBody>
      </p:sp>
      <p:pic>
        <p:nvPicPr>
          <p:cNvPr id="1080372512" name=""/>
          <p:cNvPicPr>
            <a:picLocks noChangeAspect="1"/>
          </p:cNvPicPr>
          <p:nvPr/>
        </p:nvPicPr>
        <p:blipFill>
          <a:blip r:embed="rId3"/>
          <a:srcRect l="8359" t="0" r="0" b="0"/>
          <a:stretch/>
        </p:blipFill>
        <p:spPr bwMode="auto">
          <a:xfrm flipH="0" flipV="0">
            <a:off x="6792376" y="1292489"/>
            <a:ext cx="5211590" cy="2887926"/>
          </a:xfrm>
          <a:prstGeom prst="rect">
            <a:avLst/>
          </a:prstGeom>
        </p:spPr>
      </p:pic>
      <p:pic>
        <p:nvPicPr>
          <p:cNvPr id="2141340854" name=""/>
          <p:cNvPicPr>
            <a:picLocks noChangeAspect="1"/>
          </p:cNvPicPr>
          <p:nvPr/>
        </p:nvPicPr>
        <p:blipFill>
          <a:blip r:embed="rId4"/>
          <a:srcRect l="8110" t="16765" r="10889" b="13294"/>
          <a:stretch/>
        </p:blipFill>
        <p:spPr bwMode="auto">
          <a:xfrm flipH="0" flipV="0">
            <a:off x="4378053" y="4180416"/>
            <a:ext cx="6127823" cy="2804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946239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96512689" name=""/>
          <p:cNvPicPr>
            <a:picLocks noChangeAspect="1"/>
          </p:cNvPicPr>
          <p:nvPr/>
        </p:nvPicPr>
        <p:blipFill>
          <a:blip r:embed="rId2"/>
          <a:srcRect l="40555" t="0" r="0" b="0"/>
          <a:stretch/>
        </p:blipFill>
        <p:spPr bwMode="auto">
          <a:xfrm flipH="0" flipV="0">
            <a:off x="7833" y="13228"/>
            <a:ext cx="12263445" cy="6971769"/>
          </a:xfrm>
          <a:prstGeom prst="rect">
            <a:avLst/>
          </a:prstGeom>
        </p:spPr>
      </p:pic>
      <p:sp>
        <p:nvSpPr>
          <p:cNvPr id="780936606" name=""/>
          <p:cNvSpPr txBox="1"/>
          <p:nvPr/>
        </p:nvSpPr>
        <p:spPr bwMode="auto">
          <a:xfrm flipH="0" flipV="0">
            <a:off x="7833" y="387466"/>
            <a:ext cx="12269204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 i="0" u="none">
                <a:solidFill>
                  <a:srgbClr val="625F62"/>
                </a:solidFill>
                <a:latin typeface="Times New Roman"/>
                <a:ea typeface="Times New Roman"/>
                <a:cs typeface="Times New Roman"/>
              </a:rPr>
              <a:t>Вера и церковь</a:t>
            </a:r>
            <a:endParaRPr sz="8000" b="1">
              <a:solidFill>
                <a:srgbClr val="625F62"/>
              </a:solidFill>
            </a:endParaRPr>
          </a:p>
        </p:txBody>
      </p:sp>
      <p:sp>
        <p:nvSpPr>
          <p:cNvPr id="1009778841" name=""/>
          <p:cNvSpPr txBox="1"/>
          <p:nvPr/>
        </p:nvSpPr>
        <p:spPr bwMode="auto">
          <a:xfrm flipH="0" flipV="0">
            <a:off x="7833" y="1098020"/>
            <a:ext cx="5272669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Большинство армян — последователи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Армянской апостольской церкви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(с 506 г.).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Другие конфессии: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Армянская католическая церковь;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Армянская евангелистская церковь;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Греко-православие и др.</a:t>
            </a:r>
            <a:endParaRPr sz="36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Важнейшие святыни: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Эчмиадзинский собор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(духовный центр),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Гегард, Хор Вирап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3600">
              <a:solidFill>
                <a:srgbClr val="625F62"/>
              </a:solidFill>
            </a:endParaRPr>
          </a:p>
        </p:txBody>
      </p:sp>
      <p:pic>
        <p:nvPicPr>
          <p:cNvPr id="131534037" name=""/>
          <p:cNvPicPr>
            <a:picLocks noChangeAspect="1"/>
          </p:cNvPicPr>
          <p:nvPr/>
        </p:nvPicPr>
        <p:blipFill>
          <a:blip r:embed="rId3"/>
          <a:srcRect l="9429" t="6481" r="10200" b="0"/>
          <a:stretch/>
        </p:blipFill>
        <p:spPr bwMode="auto">
          <a:xfrm flipH="0" flipV="0">
            <a:off x="8931041" y="4167185"/>
            <a:ext cx="3386666" cy="2817812"/>
          </a:xfrm>
          <a:prstGeom prst="rect">
            <a:avLst/>
          </a:prstGeom>
        </p:spPr>
      </p:pic>
      <p:pic>
        <p:nvPicPr>
          <p:cNvPr id="1387327519" name=""/>
          <p:cNvPicPr>
            <a:picLocks noChangeAspect="1"/>
          </p:cNvPicPr>
          <p:nvPr/>
        </p:nvPicPr>
        <p:blipFill>
          <a:blip r:embed="rId4"/>
          <a:srcRect l="0" t="0" r="8755" b="0"/>
          <a:stretch/>
        </p:blipFill>
        <p:spPr bwMode="auto">
          <a:xfrm flipH="0" flipV="0">
            <a:off x="5279063" y="4167185"/>
            <a:ext cx="3651978" cy="2817812"/>
          </a:xfrm>
          <a:prstGeom prst="rect">
            <a:avLst/>
          </a:prstGeom>
        </p:spPr>
      </p:pic>
      <p:pic>
        <p:nvPicPr>
          <p:cNvPr id="1931461040" name=""/>
          <p:cNvPicPr>
            <a:picLocks noChangeAspect="1"/>
          </p:cNvPicPr>
          <p:nvPr/>
        </p:nvPicPr>
        <p:blipFill>
          <a:blip r:embed="rId5"/>
          <a:srcRect l="19187" t="4435" r="17270" b="12596"/>
          <a:stretch/>
        </p:blipFill>
        <p:spPr bwMode="auto">
          <a:xfrm flipH="0" flipV="0">
            <a:off x="8677403" y="364607"/>
            <a:ext cx="3640304" cy="3802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8358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48860310" name=""/>
          <p:cNvPicPr>
            <a:picLocks noChangeAspect="1"/>
          </p:cNvPicPr>
          <p:nvPr/>
        </p:nvPicPr>
        <p:blipFill>
          <a:blip r:embed="rId2"/>
          <a:srcRect l="40555" t="0" r="0" b="0"/>
          <a:stretch/>
        </p:blipFill>
        <p:spPr bwMode="auto">
          <a:xfrm flipH="0" flipV="0">
            <a:off x="6753" y="13228"/>
            <a:ext cx="12263445" cy="6971769"/>
          </a:xfrm>
          <a:prstGeom prst="rect">
            <a:avLst/>
          </a:prstGeom>
        </p:spPr>
      </p:pic>
      <p:sp>
        <p:nvSpPr>
          <p:cNvPr id="870876864" name=""/>
          <p:cNvSpPr txBox="1"/>
          <p:nvPr/>
        </p:nvSpPr>
        <p:spPr bwMode="auto">
          <a:xfrm flipH="0" flipV="0">
            <a:off x="-36262" y="44904"/>
            <a:ext cx="12264524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 i="0" u="none">
                <a:solidFill>
                  <a:srgbClr val="625F62"/>
                </a:solidFill>
                <a:latin typeface="Times New Roman"/>
                <a:ea typeface="Times New Roman"/>
                <a:cs typeface="Times New Roman"/>
              </a:rPr>
              <a:t>Национальные традиции</a:t>
            </a:r>
            <a:endParaRPr sz="8000">
              <a:solidFill>
                <a:srgbClr val="625F62"/>
              </a:solidFill>
            </a:endParaRPr>
          </a:p>
        </p:txBody>
      </p:sp>
      <p:sp>
        <p:nvSpPr>
          <p:cNvPr id="1040236096" name=""/>
          <p:cNvSpPr txBox="1"/>
          <p:nvPr/>
        </p:nvSpPr>
        <p:spPr bwMode="auto">
          <a:xfrm flipH="0" flipV="0">
            <a:off x="252891" y="685344"/>
            <a:ext cx="11771889" cy="91580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1" i="0" u="none" strike="noStrike" cap="none" spc="0">
                <a:solidFill>
                  <a:srgbClr val="21291F"/>
                </a:solidFill>
                <a:latin typeface="Arial"/>
                <a:ea typeface="Arial"/>
                <a:cs typeface="Arial"/>
              </a:rPr>
              <a:t>Г</a:t>
            </a:r>
            <a:r>
              <a:rPr lang="ru-RU" sz="1800" b="1" i="0" u="none" strike="noStrike" cap="none" spc="0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остеприимство</a:t>
            </a:r>
            <a:r>
              <a:rPr lang="ru-RU" sz="1800" b="0" i="0" u="none" strike="noStrike" cap="none" spc="0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у армян «в крови». Они любят встречать гостей, накрывать богатые столы и щедро угощать. Народ верит: чем чаще человек угощает других, тем больше благополучия вернётся ему в ответ. В </a:t>
            </a:r>
            <a:r>
              <a:rPr lang="ru-RU" sz="1800" b="1" i="0" u="none" strike="noStrike" cap="none" spc="0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Армении</a:t>
            </a:r>
            <a:r>
              <a:rPr lang="ru-RU" sz="1800" b="0" i="0" u="none" strike="noStrike" cap="none" spc="0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не считается странным пригласить на обед даже малознакомого человека — это проявление искренней доброты</a:t>
            </a:r>
            <a:r>
              <a:rPr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>
              <a:solidFill>
                <a:srgbClr val="21291F"/>
              </a:solidFill>
            </a:endParaRPr>
          </a:p>
        </p:txBody>
      </p:sp>
      <p:pic>
        <p:nvPicPr>
          <p:cNvPr id="832085880" name=""/>
          <p:cNvPicPr>
            <a:picLocks noChangeAspect="1"/>
          </p:cNvPicPr>
          <p:nvPr/>
        </p:nvPicPr>
        <p:blipFill>
          <a:blip r:embed="rId3"/>
          <a:srcRect l="12908" t="4717" r="14344" b="-4717"/>
          <a:stretch/>
        </p:blipFill>
        <p:spPr bwMode="auto">
          <a:xfrm flipH="0" flipV="0">
            <a:off x="8004999" y="1690687"/>
            <a:ext cx="4177527" cy="3828350"/>
          </a:xfrm>
          <a:prstGeom prst="rect">
            <a:avLst/>
          </a:prstGeom>
        </p:spPr>
      </p:pic>
      <p:sp>
        <p:nvSpPr>
          <p:cNvPr id="709609294" name=""/>
          <p:cNvSpPr txBox="1"/>
          <p:nvPr/>
        </p:nvSpPr>
        <p:spPr bwMode="auto">
          <a:xfrm flipH="0" flipV="0">
            <a:off x="133829" y="1601153"/>
            <a:ext cx="3091755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 i="0" u="none" spc="-29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Св</a:t>
            </a:r>
            <a:r>
              <a:rPr sz="1800" b="1" i="0" u="none" spc="-29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адебные </a:t>
            </a:r>
            <a:r>
              <a:rPr sz="1800" b="1" i="0" u="none" spc="-29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традиции</a:t>
            </a:r>
            <a:r>
              <a:rPr sz="1800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80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Сватовство</a:t>
            </a:r>
            <a:endParaRPr sz="1800" b="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Разбитие тарелки</a:t>
            </a:r>
            <a:endParaRPr sz="1800" b="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Церемония подачи шашлыка</a:t>
            </a:r>
            <a:endParaRPr sz="1800" b="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Крёстные свадьбы</a:t>
            </a:r>
            <a:endParaRPr sz="1800" b="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Выкуп невесты</a:t>
            </a:r>
            <a:endParaRPr sz="1800">
              <a:solidFill>
                <a:srgbClr val="21291F"/>
              </a:solidFill>
              <a:latin typeface="Times New Roman"/>
              <a:cs typeface="Times New Roman"/>
            </a:endParaRPr>
          </a:p>
        </p:txBody>
      </p:sp>
      <p:pic>
        <p:nvPicPr>
          <p:cNvPr id="2145534793" name=""/>
          <p:cNvPicPr>
            <a:picLocks noChangeAspect="1"/>
          </p:cNvPicPr>
          <p:nvPr/>
        </p:nvPicPr>
        <p:blipFill>
          <a:blip r:embed="rId4"/>
          <a:srcRect l="8345" t="0" r="14231" b="0"/>
          <a:stretch/>
        </p:blipFill>
        <p:spPr bwMode="auto">
          <a:xfrm flipH="0" flipV="0">
            <a:off x="5062815" y="3541037"/>
            <a:ext cx="3947600" cy="3400804"/>
          </a:xfrm>
          <a:prstGeom prst="rect">
            <a:avLst/>
          </a:prstGeom>
        </p:spPr>
      </p:pic>
      <p:sp>
        <p:nvSpPr>
          <p:cNvPr id="1545697886" name=""/>
          <p:cNvSpPr txBox="1"/>
          <p:nvPr/>
        </p:nvSpPr>
        <p:spPr bwMode="auto">
          <a:xfrm flipH="0" flipV="0">
            <a:off x="2660416" y="1601153"/>
            <a:ext cx="2455675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 i="0" u="none" spc="-29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Семейные ценности</a:t>
            </a:r>
            <a:r>
              <a:rPr sz="1800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800">
              <a:solidFill>
                <a:srgbClr val="21291F"/>
              </a:solidFill>
              <a:latin typeface="Times New Roman"/>
              <a:ea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Патриархальный уклад</a:t>
            </a:r>
            <a:endParaRPr sz="2400" b="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Традиция совместного проживания</a:t>
            </a:r>
            <a:endParaRPr sz="2400" b="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Любовь к детям</a:t>
            </a:r>
            <a:endParaRPr sz="2400" b="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Семья — святыня</a:t>
            </a:r>
            <a:endParaRPr sz="2200">
              <a:solidFill>
                <a:srgbClr val="21291F"/>
              </a:solidFill>
              <a:latin typeface="Times New Roman"/>
              <a:cs typeface="Times New Roman"/>
            </a:endParaRPr>
          </a:p>
        </p:txBody>
      </p:sp>
      <p:sp>
        <p:nvSpPr>
          <p:cNvPr id="202522679" name=""/>
          <p:cNvSpPr txBox="1"/>
          <p:nvPr/>
        </p:nvSpPr>
        <p:spPr bwMode="auto">
          <a:xfrm flipH="0" flipV="0">
            <a:off x="576554" y="3833186"/>
            <a:ext cx="4168083" cy="2560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 i="0" u="none" spc="-29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Черты национального характера</a:t>
            </a:r>
            <a:endParaRPr sz="180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Уважение к старшим и гостям</a:t>
            </a:r>
            <a:endParaRPr sz="180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Предприимчивость и острый ум</a:t>
            </a:r>
            <a:endParaRPr sz="180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Приверженность традициям и национальной идентичности</a:t>
            </a:r>
            <a:endParaRPr sz="180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Эмоциональность, открытость и душевность в общении</a:t>
            </a:r>
            <a:endParaRPr sz="1800">
              <a:solidFill>
                <a:srgbClr val="21291F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sz="18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Коллективизм и взаимопомощь в семье и общине</a:t>
            </a:r>
            <a:endParaRPr sz="1800">
              <a:solidFill>
                <a:srgbClr val="21291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330361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72847345" name=""/>
          <p:cNvPicPr>
            <a:picLocks noChangeAspect="1"/>
          </p:cNvPicPr>
          <p:nvPr/>
        </p:nvPicPr>
        <p:blipFill>
          <a:blip r:embed="rId2"/>
          <a:srcRect l="40555" t="0" r="0" b="0"/>
          <a:stretch/>
        </p:blipFill>
        <p:spPr bwMode="auto">
          <a:xfrm flipH="0" flipV="0">
            <a:off x="7833" y="13228"/>
            <a:ext cx="12263445" cy="6971769"/>
          </a:xfrm>
          <a:prstGeom prst="rect">
            <a:avLst/>
          </a:prstGeom>
        </p:spPr>
      </p:pic>
      <p:sp>
        <p:nvSpPr>
          <p:cNvPr id="1805714634" name=""/>
          <p:cNvSpPr txBox="1"/>
          <p:nvPr/>
        </p:nvSpPr>
        <p:spPr bwMode="auto">
          <a:xfrm flipH="0" flipV="0">
            <a:off x="140125" y="277812"/>
            <a:ext cx="12264524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 i="0" u="none">
                <a:solidFill>
                  <a:srgbClr val="625F62"/>
                </a:solidFill>
                <a:latin typeface="Times New Roman"/>
                <a:ea typeface="Times New Roman"/>
                <a:cs typeface="Times New Roman"/>
              </a:rPr>
              <a:t>Традиционный быт</a:t>
            </a:r>
            <a:endParaRPr sz="8000" b="1">
              <a:solidFill>
                <a:srgbClr val="625F62"/>
              </a:solidFill>
            </a:endParaRPr>
          </a:p>
        </p:txBody>
      </p:sp>
      <p:sp>
        <p:nvSpPr>
          <p:cNvPr id="1028419998" name=""/>
          <p:cNvSpPr txBox="1"/>
          <p:nvPr/>
        </p:nvSpPr>
        <p:spPr bwMode="auto">
          <a:xfrm flipH="0" flipV="0">
            <a:off x="7833" y="978958"/>
            <a:ext cx="4517985" cy="3779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27936" indent="-327936">
              <a:buFont typeface="Arial"/>
              <a:buChar char="•"/>
              <a:defRPr/>
            </a:pP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Глхатун (тун)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— традиционное жилище:</a:t>
            </a:r>
            <a:endParaRPr sz="28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квадратное, из дикого камня, 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без окон, с пирамидально-венценосным перекрытием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дымоходом в центре.</a:t>
            </a:r>
            <a:endParaRPr sz="28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В XIX веке — городские дома с верандами и черепичными крышами.</a:t>
            </a:r>
            <a:endParaRPr sz="2800">
              <a:solidFill>
                <a:srgbClr val="21291F"/>
              </a:solidFill>
            </a:endParaRPr>
          </a:p>
          <a:p>
            <a:pPr marL="327936" indent="-327936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Одежда: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архалух, чуха, расшитый передник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>
              <a:solidFill>
                <a:srgbClr val="21291F"/>
              </a:solidFill>
            </a:endParaRPr>
          </a:p>
        </p:txBody>
      </p:sp>
      <p:pic>
        <p:nvPicPr>
          <p:cNvPr id="2001040999" name=""/>
          <p:cNvPicPr>
            <a:picLocks noChangeAspect="1"/>
          </p:cNvPicPr>
          <p:nvPr/>
        </p:nvPicPr>
        <p:blipFill>
          <a:blip r:embed="rId3"/>
          <a:srcRect l="8511" t="13866" r="10721" b="7973"/>
          <a:stretch/>
        </p:blipFill>
        <p:spPr bwMode="auto">
          <a:xfrm flipH="0" flipV="0">
            <a:off x="8620029" y="13228"/>
            <a:ext cx="3651249" cy="4709583"/>
          </a:xfrm>
          <a:prstGeom prst="rect">
            <a:avLst/>
          </a:prstGeom>
        </p:spPr>
      </p:pic>
      <p:pic>
        <p:nvPicPr>
          <p:cNvPr id="1870222600" name=""/>
          <p:cNvPicPr>
            <a:picLocks noChangeAspect="1"/>
          </p:cNvPicPr>
          <p:nvPr/>
        </p:nvPicPr>
        <p:blipFill>
          <a:blip r:embed="rId4"/>
          <a:srcRect l="17173" t="1586" r="3585" b="-1586"/>
          <a:stretch/>
        </p:blipFill>
        <p:spPr bwMode="auto">
          <a:xfrm flipH="0" flipV="0">
            <a:off x="4652358" y="865335"/>
            <a:ext cx="3967669" cy="3335988"/>
          </a:xfrm>
          <a:prstGeom prst="rect">
            <a:avLst/>
          </a:prstGeom>
        </p:spPr>
      </p:pic>
      <p:pic>
        <p:nvPicPr>
          <p:cNvPr id="1595331003" name=""/>
          <p:cNvPicPr>
            <a:picLocks noChangeAspect="1"/>
          </p:cNvPicPr>
          <p:nvPr/>
        </p:nvPicPr>
        <p:blipFill>
          <a:blip r:embed="rId5"/>
          <a:srcRect l="5571" t="6812" r="6738" b="6379"/>
          <a:stretch/>
        </p:blipFill>
        <p:spPr bwMode="auto">
          <a:xfrm flipH="0" flipV="0">
            <a:off x="6364583" y="4034895"/>
            <a:ext cx="4788958" cy="295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162060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25571113" name=""/>
          <p:cNvPicPr>
            <a:picLocks noChangeAspect="1"/>
          </p:cNvPicPr>
          <p:nvPr/>
        </p:nvPicPr>
        <p:blipFill>
          <a:blip r:embed="rId2"/>
          <a:srcRect l="40555" t="0" r="0" b="0"/>
          <a:stretch/>
        </p:blipFill>
        <p:spPr bwMode="auto">
          <a:xfrm flipH="0" flipV="0">
            <a:off x="8921" y="9451"/>
            <a:ext cx="12263445" cy="6971769"/>
          </a:xfrm>
          <a:prstGeom prst="rect">
            <a:avLst/>
          </a:prstGeom>
        </p:spPr>
      </p:pic>
      <p:sp>
        <p:nvSpPr>
          <p:cNvPr id="1165607606" name=""/>
          <p:cNvSpPr txBox="1"/>
          <p:nvPr/>
        </p:nvSpPr>
        <p:spPr bwMode="auto">
          <a:xfrm flipH="0" flipV="0">
            <a:off x="101525" y="156029"/>
            <a:ext cx="12262357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 i="0" u="none">
                <a:solidFill>
                  <a:srgbClr val="625F62"/>
                </a:solidFill>
                <a:latin typeface="Times New Roman"/>
                <a:ea typeface="Times New Roman"/>
                <a:cs typeface="Times New Roman"/>
              </a:rPr>
              <a:t>Искусство и литература</a:t>
            </a:r>
            <a:endParaRPr sz="8000" b="1">
              <a:solidFill>
                <a:srgbClr val="625F62"/>
              </a:solidFill>
            </a:endParaRPr>
          </a:p>
        </p:txBody>
      </p:sp>
      <p:sp>
        <p:nvSpPr>
          <p:cNvPr id="1327142324" name=""/>
          <p:cNvSpPr txBox="1"/>
          <p:nvPr/>
        </p:nvSpPr>
        <p:spPr bwMode="auto">
          <a:xfrm flipH="0" flipV="0">
            <a:off x="101525" y="1241299"/>
            <a:ext cx="3546136" cy="47857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17793" indent="-217793">
              <a:buFont typeface="Arial"/>
              <a:buChar char="•"/>
              <a:defRPr/>
            </a:pP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«Золотой век»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армянской литературы —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V век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(Агатангелос, Мовсес Хоренаци).</a:t>
            </a:r>
            <a:endParaRPr sz="2800">
              <a:solidFill>
                <a:srgbClr val="21291F"/>
              </a:solidFill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Эпос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«Давид Сасунский»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(VII–X вв.) — символ борьбы за свободу.</a:t>
            </a:r>
            <a:endParaRPr sz="2800">
              <a:solidFill>
                <a:srgbClr val="21291F"/>
              </a:solidFill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Музыкальные инструменты: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дудук, кнар, барабаны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solidFill>
                <a:srgbClr val="21291F"/>
              </a:solidFill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Традиционное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ковроткачество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ювелирное искусство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solidFill>
                <a:srgbClr val="21291F"/>
              </a:solidFill>
            </a:endParaRPr>
          </a:p>
        </p:txBody>
      </p:sp>
      <p:pic>
        <p:nvPicPr>
          <p:cNvPr id="2073010534" name=""/>
          <p:cNvPicPr>
            <a:picLocks noChangeAspect="1"/>
          </p:cNvPicPr>
          <p:nvPr/>
        </p:nvPicPr>
        <p:blipFill>
          <a:blip r:embed="rId3"/>
          <a:srcRect l="21379" t="0" r="14344" b="0"/>
          <a:stretch/>
        </p:blipFill>
        <p:spPr bwMode="auto">
          <a:xfrm flipH="0" flipV="0">
            <a:off x="8035072" y="796469"/>
            <a:ext cx="4237293" cy="3709759"/>
          </a:xfrm>
          <a:prstGeom prst="rect">
            <a:avLst/>
          </a:prstGeom>
        </p:spPr>
      </p:pic>
      <p:sp>
        <p:nvSpPr>
          <p:cNvPr id="174068411" name=""/>
          <p:cNvSpPr txBox="1"/>
          <p:nvPr/>
        </p:nvSpPr>
        <p:spPr bwMode="auto">
          <a:xfrm flipH="0" flipV="0">
            <a:off x="9804166" y="4557849"/>
            <a:ext cx="230295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1" i="0" u="none" strike="noStrike" cap="none" spc="0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Давид Сасунский</a:t>
            </a:r>
            <a:endParaRPr/>
          </a:p>
        </p:txBody>
      </p:sp>
      <p:pic>
        <p:nvPicPr>
          <p:cNvPr id="1766151443" name=""/>
          <p:cNvPicPr>
            <a:picLocks noChangeAspect="1"/>
          </p:cNvPicPr>
          <p:nvPr/>
        </p:nvPicPr>
        <p:blipFill>
          <a:blip r:embed="rId4"/>
          <a:srcRect l="4644" t="0" r="4209" b="0"/>
          <a:stretch/>
        </p:blipFill>
        <p:spPr bwMode="auto">
          <a:xfrm flipH="0" flipV="0">
            <a:off x="7933191" y="5072818"/>
            <a:ext cx="3929062" cy="1908401"/>
          </a:xfrm>
          <a:prstGeom prst="rect">
            <a:avLst/>
          </a:prstGeom>
        </p:spPr>
      </p:pic>
      <p:pic>
        <p:nvPicPr>
          <p:cNvPr id="1058248651" name=""/>
          <p:cNvPicPr>
            <a:picLocks noChangeAspect="1"/>
          </p:cNvPicPr>
          <p:nvPr/>
        </p:nvPicPr>
        <p:blipFill>
          <a:blip r:embed="rId5"/>
          <a:srcRect l="11395" t="6414" r="10706" b="8034"/>
          <a:stretch/>
        </p:blipFill>
        <p:spPr bwMode="auto">
          <a:xfrm flipH="0" flipV="0">
            <a:off x="3422433" y="1806406"/>
            <a:ext cx="4612639" cy="3377858"/>
          </a:xfrm>
          <a:prstGeom prst="rect">
            <a:avLst/>
          </a:prstGeom>
        </p:spPr>
      </p:pic>
      <p:sp>
        <p:nvSpPr>
          <p:cNvPr id="617529210" name=""/>
          <p:cNvSpPr txBox="1"/>
          <p:nvPr/>
        </p:nvSpPr>
        <p:spPr bwMode="auto">
          <a:xfrm flipH="0" flipV="0">
            <a:off x="7198020" y="6615100"/>
            <a:ext cx="125785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1" i="0" u="none" strike="noStrike" cap="none" spc="0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Дудук</a:t>
            </a:r>
            <a:endParaRPr/>
          </a:p>
        </p:txBody>
      </p:sp>
      <p:sp>
        <p:nvSpPr>
          <p:cNvPr id="1813318911" name=""/>
          <p:cNvSpPr txBox="1"/>
          <p:nvPr/>
        </p:nvSpPr>
        <p:spPr bwMode="auto">
          <a:xfrm flipH="0" flipV="0">
            <a:off x="4572885" y="5184264"/>
            <a:ext cx="262585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Армянский ковер</a:t>
            </a:r>
            <a:endParaRPr>
              <a:solidFill>
                <a:srgbClr val="21291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480409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5596878" name=""/>
          <p:cNvPicPr>
            <a:picLocks noChangeAspect="1"/>
          </p:cNvPicPr>
          <p:nvPr/>
        </p:nvPicPr>
        <p:blipFill>
          <a:blip r:embed="rId2"/>
          <a:srcRect l="40555" t="0" r="0" b="0"/>
          <a:stretch/>
        </p:blipFill>
        <p:spPr bwMode="auto">
          <a:xfrm flipH="0" flipV="0">
            <a:off x="7833" y="13228"/>
            <a:ext cx="12263445" cy="6971769"/>
          </a:xfrm>
          <a:prstGeom prst="rect">
            <a:avLst/>
          </a:prstGeom>
        </p:spPr>
      </p:pic>
      <p:sp>
        <p:nvSpPr>
          <p:cNvPr id="1918147245" name=""/>
          <p:cNvSpPr txBox="1"/>
          <p:nvPr/>
        </p:nvSpPr>
        <p:spPr bwMode="auto">
          <a:xfrm flipH="0" flipV="0">
            <a:off x="160103" y="140229"/>
            <a:ext cx="12201971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 i="0" u="none">
                <a:solidFill>
                  <a:srgbClr val="625F62"/>
                </a:solidFill>
                <a:latin typeface="Times New Roman"/>
                <a:ea typeface="Times New Roman"/>
                <a:cs typeface="Times New Roman"/>
              </a:rPr>
              <a:t>Национальная кухня</a:t>
            </a:r>
            <a:endParaRPr sz="8000" b="1">
              <a:solidFill>
                <a:srgbClr val="625F62"/>
              </a:solidFill>
            </a:endParaRPr>
          </a:p>
        </p:txBody>
      </p:sp>
      <p:sp>
        <p:nvSpPr>
          <p:cNvPr id="1960351701" name=""/>
          <p:cNvSpPr txBox="1"/>
          <p:nvPr/>
        </p:nvSpPr>
        <p:spPr bwMode="auto">
          <a:xfrm flipH="0" flipV="0">
            <a:off x="67499" y="1094052"/>
            <a:ext cx="4353475" cy="44809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Лаваш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— тонкий хлеб из тонира.</a:t>
            </a:r>
            <a:endParaRPr sz="3600">
              <a:solidFill>
                <a:srgbClr val="21291F"/>
              </a:solidFill>
            </a:endParaRPr>
          </a:p>
          <a:p>
            <a:pPr>
              <a:defRPr/>
            </a:pP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Толма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— голубцы в виноградных листьях.</a:t>
            </a:r>
            <a:endParaRPr sz="3600">
              <a:solidFill>
                <a:srgbClr val="21291F"/>
              </a:solidFill>
            </a:endParaRPr>
          </a:p>
          <a:p>
            <a:pPr>
              <a:defRPr/>
            </a:pP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Кюфта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— мясные тефтели в супе.</a:t>
            </a:r>
            <a:endParaRPr sz="3600">
              <a:solidFill>
                <a:srgbClr val="21291F"/>
              </a:solidFill>
            </a:endParaRPr>
          </a:p>
          <a:p>
            <a:pPr>
              <a:defRPr/>
            </a:pP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Ариса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— каша с мясом.</a:t>
            </a:r>
            <a:endParaRPr sz="3600">
              <a:solidFill>
                <a:srgbClr val="21291F"/>
              </a:solidFill>
            </a:endParaRPr>
          </a:p>
          <a:p>
            <a:pPr>
              <a:defRPr/>
            </a:pP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Мацун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тан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— кисломолочные продукты.</a:t>
            </a:r>
            <a:endParaRPr sz="3600">
              <a:solidFill>
                <a:srgbClr val="21291F"/>
              </a:solidFill>
            </a:endParaRPr>
          </a:p>
          <a:p>
            <a:pPr>
              <a:defRPr/>
            </a:pP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Традиции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виноделия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4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производства коньяка</a:t>
            </a:r>
            <a:r>
              <a:rPr sz="24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(с XIX века).</a:t>
            </a:r>
            <a:endParaRPr sz="3600">
              <a:solidFill>
                <a:srgbClr val="21291F"/>
              </a:solidFill>
            </a:endParaRPr>
          </a:p>
        </p:txBody>
      </p:sp>
      <p:pic>
        <p:nvPicPr>
          <p:cNvPr id="1025102929" name=""/>
          <p:cNvPicPr>
            <a:picLocks noChangeAspect="1"/>
          </p:cNvPicPr>
          <p:nvPr/>
        </p:nvPicPr>
        <p:blipFill>
          <a:blip r:embed="rId3"/>
          <a:srcRect l="14342" t="14780" r="9605" b="-261"/>
          <a:stretch/>
        </p:blipFill>
        <p:spPr bwMode="auto">
          <a:xfrm flipH="0" flipV="0">
            <a:off x="8265355" y="846666"/>
            <a:ext cx="4005923" cy="2936726"/>
          </a:xfrm>
          <a:prstGeom prst="rect">
            <a:avLst/>
          </a:prstGeom>
        </p:spPr>
      </p:pic>
      <p:pic>
        <p:nvPicPr>
          <p:cNvPr id="1004769679" name=""/>
          <p:cNvPicPr>
            <a:picLocks noChangeAspect="1"/>
          </p:cNvPicPr>
          <p:nvPr/>
        </p:nvPicPr>
        <p:blipFill>
          <a:blip r:embed="rId4"/>
          <a:srcRect l="5978" t="0" r="6021" b="0"/>
          <a:stretch/>
        </p:blipFill>
        <p:spPr bwMode="auto">
          <a:xfrm flipH="0" flipV="0">
            <a:off x="3970032" y="846666"/>
            <a:ext cx="4582114" cy="2928937"/>
          </a:xfrm>
          <a:prstGeom prst="rect">
            <a:avLst/>
          </a:prstGeom>
        </p:spPr>
      </p:pic>
      <p:pic>
        <p:nvPicPr>
          <p:cNvPr id="29643217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541661" y="3690937"/>
            <a:ext cx="5018851" cy="3294060"/>
          </a:xfrm>
          <a:prstGeom prst="rect">
            <a:avLst/>
          </a:prstGeom>
        </p:spPr>
      </p:pic>
      <p:pic>
        <p:nvPicPr>
          <p:cNvPr id="895285270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221458" y="3690937"/>
            <a:ext cx="3730624" cy="3294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905029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9535591" name=""/>
          <p:cNvPicPr>
            <a:picLocks noChangeAspect="1"/>
          </p:cNvPicPr>
          <p:nvPr/>
        </p:nvPicPr>
        <p:blipFill>
          <a:blip r:embed="rId2"/>
          <a:srcRect l="40555" t="0" r="0" b="0"/>
          <a:stretch/>
        </p:blipFill>
        <p:spPr bwMode="auto">
          <a:xfrm flipH="0" flipV="0">
            <a:off x="7833" y="-69620"/>
            <a:ext cx="12263445" cy="6971769"/>
          </a:xfrm>
          <a:prstGeom prst="rect">
            <a:avLst/>
          </a:prstGeom>
        </p:spPr>
      </p:pic>
      <p:sp>
        <p:nvSpPr>
          <p:cNvPr id="1113318116" name=""/>
          <p:cNvSpPr txBox="1"/>
          <p:nvPr/>
        </p:nvSpPr>
        <p:spPr bwMode="auto">
          <a:xfrm flipH="0" flipV="0">
            <a:off x="7833" y="169259"/>
            <a:ext cx="12276306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 i="0" u="none">
                <a:solidFill>
                  <a:srgbClr val="625F62"/>
                </a:solidFill>
                <a:latin typeface="Times New Roman"/>
                <a:ea typeface="Times New Roman"/>
                <a:cs typeface="Times New Roman"/>
              </a:rPr>
              <a:t>Армяне сегодня</a:t>
            </a:r>
            <a:endParaRPr sz="8000" b="1">
              <a:solidFill>
                <a:srgbClr val="625F62"/>
              </a:solidFill>
            </a:endParaRPr>
          </a:p>
        </p:txBody>
      </p:sp>
      <p:sp>
        <p:nvSpPr>
          <p:cNvPr id="1105284717" name=""/>
          <p:cNvSpPr txBox="1"/>
          <p:nvPr/>
        </p:nvSpPr>
        <p:spPr bwMode="auto">
          <a:xfrm flipH="0" flipV="0">
            <a:off x="93958" y="1034594"/>
            <a:ext cx="4698514" cy="411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17793" indent="-217793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Численность: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10–14 млн человек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solidFill>
                <a:srgbClr val="21291F"/>
              </a:solidFill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В Армении — около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3 млн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, остальные — в диаспорах.</a:t>
            </a:r>
            <a:endParaRPr sz="2800">
              <a:solidFill>
                <a:srgbClr val="21291F"/>
              </a:solidFill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Крупнейшие общины: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Россия, США, Франция, Иран, Ливан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 и др.</a:t>
            </a:r>
            <a:endParaRPr sz="2800">
              <a:solidFill>
                <a:srgbClr val="21291F"/>
              </a:solidFill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Диаспоры поддерживают связь с родиной, развивают культуру и бизнес.</a:t>
            </a:r>
            <a:endParaRPr sz="2800">
              <a:solidFill>
                <a:srgbClr val="21291F"/>
              </a:solidFill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Армения — парламентская республика, член </a:t>
            </a:r>
            <a:r>
              <a:rPr sz="2200" b="1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ЕАЭС</a:t>
            </a:r>
            <a:r>
              <a:rPr sz="2200" b="0" i="0" u="none">
                <a:solidFill>
                  <a:srgbClr val="21291F"/>
                </a:solidFill>
                <a:latin typeface="Times New Roman"/>
                <a:ea typeface="Times New Roman"/>
                <a:cs typeface="Times New Roman"/>
              </a:rPr>
              <a:t>, стремится к интеграции с ЕС.</a:t>
            </a:r>
            <a:endParaRPr sz="2800">
              <a:solidFill>
                <a:srgbClr val="21291F"/>
              </a:solidFill>
            </a:endParaRPr>
          </a:p>
        </p:txBody>
      </p:sp>
      <p:pic>
        <p:nvPicPr>
          <p:cNvPr id="137632335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121139" y="710406"/>
            <a:ext cx="5030709" cy="3773032"/>
          </a:xfrm>
          <a:prstGeom prst="rect">
            <a:avLst/>
          </a:prstGeom>
        </p:spPr>
      </p:pic>
      <p:pic>
        <p:nvPicPr>
          <p:cNvPr id="1525811246" name=""/>
          <p:cNvPicPr>
            <a:picLocks noChangeAspect="1"/>
          </p:cNvPicPr>
          <p:nvPr/>
        </p:nvPicPr>
        <p:blipFill>
          <a:blip r:embed="rId4"/>
          <a:srcRect l="0" t="0" r="28880" b="0"/>
          <a:stretch/>
        </p:blipFill>
        <p:spPr bwMode="auto">
          <a:xfrm flipH="0" flipV="0">
            <a:off x="4792472" y="3413180"/>
            <a:ext cx="4935058" cy="3473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Р7-Офис/2024.1.1.373</Application>
  <DocSecurity>0</DocSecurity>
  <PresentationFormat>Widescreen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created xsi:type="dcterms:W3CDTF">2012-12-03T06:56:55Z</dcterms:created>
  <dcterms:modified xsi:type="dcterms:W3CDTF">2026-04-27T09:57:49Z</dcterms:modified>
  <cp:category/>
  <cp:contentStatus/>
  <cp:version/>
</cp:coreProperties>
</file>