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E339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C68D6C6-C9B8-4B6E-ACC8-88745A964529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03BF04DE-F24F-4038-833E-0C62B4B2D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665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D6C6-C9B8-4B6E-ACC8-88745A964529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04DE-F24F-4038-833E-0C62B4B2D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407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D6C6-C9B8-4B6E-ACC8-88745A964529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04DE-F24F-4038-833E-0C62B4B2D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55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D6C6-C9B8-4B6E-ACC8-88745A964529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04DE-F24F-4038-833E-0C62B4B2D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267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D6C6-C9B8-4B6E-ACC8-88745A964529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04DE-F24F-4038-833E-0C62B4B2D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400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D6C6-C9B8-4B6E-ACC8-88745A964529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04DE-F24F-4038-833E-0C62B4B2D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587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D6C6-C9B8-4B6E-ACC8-88745A964529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04DE-F24F-4038-833E-0C62B4B2D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75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D6C6-C9B8-4B6E-ACC8-88745A964529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04DE-F24F-4038-833E-0C62B4B2D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926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D6C6-C9B8-4B6E-ACC8-88745A964529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04DE-F24F-4038-833E-0C62B4B2D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166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D6C6-C9B8-4B6E-ACC8-88745A964529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03BF04DE-F24F-4038-833E-0C62B4B2D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381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C68D6C6-C9B8-4B6E-ACC8-88745A964529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03BF04DE-F24F-4038-833E-0C62B4B2D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894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0C68D6C6-C9B8-4B6E-ACC8-88745A964529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03BF04DE-F24F-4038-833E-0C62B4B2D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97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2E8889-002D-4BCA-A2B1-FAD13FB014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513" y="106908"/>
            <a:ext cx="7866888" cy="3842093"/>
          </a:xfrm>
        </p:spPr>
        <p:txBody>
          <a:bodyPr/>
          <a:lstStyle/>
          <a:p>
            <a:r>
              <a:rPr lang="ru-RU" sz="6600" dirty="0">
                <a:solidFill>
                  <a:srgbClr val="E3391D"/>
                </a:solidFill>
                <a:latin typeface="Bahnschrift Condensed" panose="020B0502040204020203" pitchFamily="34" charset="0"/>
              </a:rPr>
              <a:t>Грузины: живая нить в истории </a:t>
            </a:r>
            <a:br>
              <a:rPr lang="ru-RU" sz="6600" dirty="0">
                <a:solidFill>
                  <a:srgbClr val="E3391D"/>
                </a:solidFill>
                <a:latin typeface="Bahnschrift Condensed" panose="020B0502040204020203" pitchFamily="34" charset="0"/>
              </a:rPr>
            </a:br>
            <a:r>
              <a:rPr lang="ru-RU" sz="6600" dirty="0">
                <a:solidFill>
                  <a:srgbClr val="E3391D"/>
                </a:solidFill>
                <a:latin typeface="Bahnschrift Condensed" panose="020B0502040204020203" pitchFamily="34" charset="0"/>
              </a:rPr>
              <a:t>Нижегородской </a:t>
            </a:r>
            <a:br>
              <a:rPr lang="ru-RU" sz="6600" dirty="0">
                <a:solidFill>
                  <a:srgbClr val="E3391D"/>
                </a:solidFill>
                <a:latin typeface="Bahnschrift Condensed" panose="020B0502040204020203" pitchFamily="34" charset="0"/>
              </a:rPr>
            </a:br>
            <a:r>
              <a:rPr lang="ru-RU" sz="6600" dirty="0">
                <a:solidFill>
                  <a:srgbClr val="E3391D"/>
                </a:solidFill>
                <a:latin typeface="Bahnschrift Condensed" panose="020B0502040204020203" pitchFamily="34" charset="0"/>
              </a:rPr>
              <a:t>области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DDB9160-C361-4B1A-8CF0-91CA29F25C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770" y="4293487"/>
            <a:ext cx="7431460" cy="228148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Allegretto Script One" panose="03000605070000090002" pitchFamily="66" charset="-52"/>
              </a:rPr>
              <a:t>Нижегородская земля стала вторым домом для многих поколений грузин. Их судьбы неразрывно переплелись с историей края, а культура стала неотъемлемой частью нашего региона.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17E7DB-91B7-434A-9F43-B81E5357E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928" y="451394"/>
            <a:ext cx="4362302" cy="38420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67F909E9-243B-47FE-BA07-3058B2492CC3}"/>
              </a:ext>
            </a:extLst>
          </p:cNvPr>
          <p:cNvSpPr txBox="1">
            <a:spLocks/>
          </p:cNvSpPr>
          <p:nvPr/>
        </p:nvSpPr>
        <p:spPr>
          <a:xfrm>
            <a:off x="7707086" y="5660571"/>
            <a:ext cx="4666343" cy="109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«Школа № 149»</a:t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«Хранители истории»</a:t>
            </a:r>
          </a:p>
        </p:txBody>
      </p:sp>
    </p:spTree>
    <p:extLst>
      <p:ext uri="{BB962C8B-B14F-4D97-AF65-F5344CB8AC3E}">
        <p14:creationId xmlns:p14="http://schemas.microsoft.com/office/powerpoint/2010/main" val="1794881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51BBF5-DB0B-4B46-8CED-1D2A9D2FE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7C80"/>
                </a:solidFill>
              </a:rPr>
              <a:t>Грузинское наследие в Нижегородской области нерушимо </a:t>
            </a:r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33457B75-1F7D-4D0F-9CC1-2B6892690C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707" y="2232747"/>
            <a:ext cx="7522585" cy="4125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028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F8A1E1-E063-4FEC-A53D-92E1A0DF7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7600" y="542282"/>
            <a:ext cx="2907084" cy="1344575"/>
          </a:xfrm>
        </p:spPr>
        <p:txBody>
          <a:bodyPr/>
          <a:lstStyle/>
          <a:p>
            <a:r>
              <a:rPr lang="ru-RU" dirty="0">
                <a:solidFill>
                  <a:srgbClr val="FF7C80"/>
                </a:solidFill>
              </a:rPr>
              <a:t>Кто такие грузины?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9CED83-30CE-41DE-9D14-C6E2B31A2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C08C35-DC24-4A4B-8712-60CD88690D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803905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Грузины — народ картвельской языковой семьи, автохтонное население Южного Кавказа. Основное население Грузии. самая крупная грузинская диаспора находится именно в России (по оценкам, до 1 млн человек, перепись 2021 года — около 112 800 человек).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1E20C0-9523-42CC-81DD-A7142B6462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001"/>
          <a:stretch/>
        </p:blipFill>
        <p:spPr>
          <a:xfrm>
            <a:off x="-1797562" y="0"/>
            <a:ext cx="9509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096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434E41-54D4-48CD-AD05-5E597F936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67" y="-168124"/>
            <a:ext cx="10772775" cy="1658198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FF7C80"/>
                </a:solidFill>
              </a:rPr>
              <a:t>«Грузинский след» в Нижегородском крае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A852DE2-4944-4931-9AEC-F7BE02AE2308}"/>
              </a:ext>
            </a:extLst>
          </p:cNvPr>
          <p:cNvSpPr txBox="1">
            <a:spLocks/>
          </p:cNvSpPr>
          <p:nvPr/>
        </p:nvSpPr>
        <p:spPr>
          <a:xfrm>
            <a:off x="1155628" y="5040145"/>
            <a:ext cx="4940372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Князь Георгий Александрович Грузинский (1762–1852 гг.) — правнук грузинского царя Вахтанга VI. Именно в честь его усадьбы названа улица Грузинская в центре Нижнего Новгорода.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C5899941-DAA2-4B8E-A776-6EE08FAEC7B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662" y="1171575"/>
            <a:ext cx="2786052" cy="37671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353DB84-93E1-42C5-B558-FF3DF99CC79F}"/>
              </a:ext>
            </a:extLst>
          </p:cNvPr>
          <p:cNvSpPr txBox="1">
            <a:spLocks/>
          </p:cNvSpPr>
          <p:nvPr/>
        </p:nvSpPr>
        <p:spPr>
          <a:xfrm>
            <a:off x="6379319" y="4858081"/>
            <a:ext cx="4940372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Крест святой Нины, величайшая святыня Грузии, 51 год хранился в имении князя Грузинского в городе Лысково.</a:t>
            </a:r>
          </a:p>
        </p:txBody>
      </p:sp>
      <p:pic>
        <p:nvPicPr>
          <p:cNvPr id="1028" name="Picture 4" descr="https://avatars.mds.yandex.net/i?id=e6d51fe24ee0ef886afc0b0674c81a75_l-5315578-images-thumbs&amp;n=13">
            <a:extLst>
              <a:ext uri="{FF2B5EF4-FFF2-40B4-BE49-F238E27FC236}">
                <a16:creationId xmlns:a16="http://schemas.microsoft.com/office/drawing/2014/main" id="{6F007FCD-B446-4065-9394-7DC69B9C5CF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361" y="1171575"/>
            <a:ext cx="2825353" cy="37671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1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3F121B-4A99-45E5-93AB-41AFBE80DF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558" y="300192"/>
            <a:ext cx="10743731" cy="1219120"/>
          </a:xfrm>
        </p:spPr>
        <p:txBody>
          <a:bodyPr/>
          <a:lstStyle/>
          <a:p>
            <a:pPr algn="ctr"/>
            <a:r>
              <a:rPr lang="ru-RU" sz="5400" dirty="0">
                <a:solidFill>
                  <a:srgbClr val="FF7C80"/>
                </a:solidFill>
              </a:rPr>
              <a:t>Традиции и быт </a:t>
            </a:r>
            <a:br>
              <a:rPr lang="ru-RU" sz="5400" dirty="0">
                <a:solidFill>
                  <a:srgbClr val="FF7C80"/>
                </a:solidFill>
              </a:rPr>
            </a:br>
            <a:r>
              <a:rPr lang="ru-RU" sz="5400" dirty="0">
                <a:solidFill>
                  <a:srgbClr val="FF7C80"/>
                </a:solidFill>
              </a:rPr>
              <a:t>Гостеприимство и долг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DA8B632-0A97-4973-81FA-34DA32CAA5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820" y="1783080"/>
            <a:ext cx="5972439" cy="1645920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«Гость от Бога»: важнейшая традиция грузинского народа. К ужину всегда готовят больше блюд, учитывая возможного гостя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563DCE49-F169-4203-9923-D51B61E2C838}"/>
              </a:ext>
            </a:extLst>
          </p:cNvPr>
          <p:cNvSpPr txBox="1">
            <a:spLocks/>
          </p:cNvSpPr>
          <p:nvPr/>
        </p:nvSpPr>
        <p:spPr>
          <a:xfrm>
            <a:off x="123561" y="3975296"/>
            <a:ext cx="5972439" cy="164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Уважение к старшим: неотъемлемая часть воспитания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FAAD5A72-FA70-494C-93F9-06E3D921AE8F}"/>
              </a:ext>
            </a:extLst>
          </p:cNvPr>
          <p:cNvSpPr txBox="1">
            <a:spLocks/>
          </p:cNvSpPr>
          <p:nvPr/>
        </p:nvSpPr>
        <p:spPr>
          <a:xfrm>
            <a:off x="6078063" y="1783080"/>
            <a:ext cx="5972439" cy="1645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Супра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не просто застолье: это целый ритуал с избранием тамады, тостами и песнями, неразрывно связанный с виноделием (Грузия — родина вина)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D37F0CFF-12A7-4840-B120-47EE0CC72F1D}"/>
              </a:ext>
            </a:extLst>
          </p:cNvPr>
          <p:cNvSpPr txBox="1">
            <a:spLocks/>
          </p:cNvSpPr>
          <p:nvPr/>
        </p:nvSpPr>
        <p:spPr>
          <a:xfrm>
            <a:off x="6078064" y="3975296"/>
            <a:ext cx="5972439" cy="164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Быт: традиционное грузинское жилище (например, «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дарбази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 имеет вековые строительные традиции</a:t>
            </a:r>
          </a:p>
        </p:txBody>
      </p:sp>
    </p:spTree>
    <p:extLst>
      <p:ext uri="{BB962C8B-B14F-4D97-AF65-F5344CB8AC3E}">
        <p14:creationId xmlns:p14="http://schemas.microsoft.com/office/powerpoint/2010/main" val="1347928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F8CCC6-2E30-4961-926E-80A614C3C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487" y="118992"/>
            <a:ext cx="8929619" cy="1165664"/>
          </a:xfrm>
        </p:spPr>
        <p:txBody>
          <a:bodyPr/>
          <a:lstStyle/>
          <a:p>
            <a:r>
              <a:rPr lang="ru-RU" dirty="0">
                <a:solidFill>
                  <a:srgbClr val="FF7C80"/>
                </a:solidFill>
                <a:cs typeface="Times New Roman" panose="02020603050405020304" pitchFamily="18" charset="0"/>
              </a:rPr>
              <a:t>Язык — ключ к культуре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A1A7C7-7998-4D80-A859-B8BCD4AD47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60455" y="1814734"/>
            <a:ext cx="4514047" cy="4754879"/>
          </a:xfrm>
        </p:spPr>
        <p:txBody>
          <a:bodyPr>
            <a:normAutofit/>
          </a:bodyPr>
          <a:lstStyle/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 к картвельской группе кавказских языков. Одна из 14 древнейших письменностей мира, возникла в V веке н. э..</a:t>
            </a: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Особенности:</a:t>
            </a: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· 33 буквы: 5 гласных и 28 согласных.</a:t>
            </a: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·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Фонетичность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пишем так, как слышим, правил правописания нет.</a:t>
            </a: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· Нет заглавных букв: все имена пишутся со строчных.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A88F1EAB-0011-4228-86C2-8AB7D9C020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82" y="2053884"/>
            <a:ext cx="6858373" cy="35892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988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B47A63-F674-48B0-8BB4-A9056AA21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7C80"/>
                </a:solidFill>
              </a:rPr>
              <a:t>Грузины в Нижегородской области сегодня</a:t>
            </a:r>
            <a:br>
              <a:rPr lang="ru-RU" dirty="0">
                <a:solidFill>
                  <a:srgbClr val="FF7C80"/>
                </a:solidFill>
              </a:rPr>
            </a:br>
            <a:endParaRPr lang="ru-RU" dirty="0">
              <a:solidFill>
                <a:srgbClr val="FF7C8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7C654E-7151-4031-80F3-23E5E3ED4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157730"/>
            <a:ext cx="2699589" cy="3924885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Многонациональный регион: в области проживают представители 114 народов, в том числе грузины.</a:t>
            </a:r>
          </a:p>
          <a:p>
            <a:pPr algn="just"/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F19E34C5-1782-4872-944C-B06E0C0707F4}"/>
              </a:ext>
            </a:extLst>
          </p:cNvPr>
          <p:cNvSpPr txBox="1">
            <a:spLocks/>
          </p:cNvSpPr>
          <p:nvPr/>
        </p:nvSpPr>
        <p:spPr>
          <a:xfrm>
            <a:off x="4779733" y="2157731"/>
            <a:ext cx="2699589" cy="39248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Численность: точных данных нет, но фиксируется рост грузинской общины в регионе. Среди сел, например, в Черном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Курнуже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2002 году грузины составляли 57% населения.</a:t>
            </a:r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1EB516AC-DB1A-430F-B158-E5AAB78A4A5E}"/>
              </a:ext>
            </a:extLst>
          </p:cNvPr>
          <p:cNvSpPr txBox="1">
            <a:spLocks/>
          </p:cNvSpPr>
          <p:nvPr/>
        </p:nvSpPr>
        <p:spPr>
          <a:xfrm>
            <a:off x="8882810" y="2011679"/>
            <a:ext cx="2699589" cy="3924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традиций: в Нижнем Новгороде в храме Сергия Радонежского проходят молебны на грузинском языке.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4595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D2548A-778C-4BBC-83B2-1FA8AA839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7C80"/>
                </a:solidFill>
              </a:rPr>
              <a:t>Грузинская культура в Нижнем Новгороде</a:t>
            </a:r>
            <a:br>
              <a:rPr lang="ru-RU" dirty="0">
                <a:solidFill>
                  <a:srgbClr val="FF7C80"/>
                </a:solidFill>
              </a:rPr>
            </a:br>
            <a:endParaRPr lang="ru-RU" dirty="0">
              <a:solidFill>
                <a:srgbClr val="FF7C8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C858B1-A6AB-4B6A-BB22-807A5C69A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Танцы: узнаваемый элемент грузинской культуры. Хотя нет государственных ансамблей, проходят мастер-классы и фестивали.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Кухня: блюда давно полюбились нижегородцам. Приготовление хинкали (с 19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защипами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хачапури стало популярным хобби, а в кафе можно отведать традиционные угощения.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Аудио-элемент: можно добавить запись грузинской народной песни или отрывок выступления местного танцевального коллектива.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3100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2058F9-FAF9-41A4-A972-6FC1E749A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142" y="542282"/>
            <a:ext cx="3917342" cy="1920240"/>
          </a:xfrm>
        </p:spPr>
        <p:txBody>
          <a:bodyPr/>
          <a:lstStyle/>
          <a:p>
            <a:r>
              <a:rPr lang="ru-RU" dirty="0">
                <a:solidFill>
                  <a:srgbClr val="FF7C80"/>
                </a:solidFill>
              </a:rPr>
              <a:t>Известные люди, связанные с Нижегородской областью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4FDD17-8046-45B8-A72B-93103EDC08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2142" y="2462522"/>
            <a:ext cx="3917342" cy="3853196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Князь Георгий Грузинский - предводитель дворянства и меценат.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представители: врачи, учителя, предприниматели и деятели культуры грузинского происхождения, живущие и работающие в регионе. 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FE446366-C3BD-4F33-B9BB-88D839351A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662" y="-18887"/>
            <a:ext cx="8767028" cy="696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260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C47CCE-D4E4-4372-8B5F-4D28B6D16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>
                <a:solidFill>
                  <a:srgbClr val="FF7C80"/>
                </a:solidFill>
              </a:rPr>
              <a:t>Мост дружбы через века</a:t>
            </a:r>
            <a:br>
              <a:rPr lang="ru-RU" sz="6000" dirty="0">
                <a:solidFill>
                  <a:srgbClr val="FF7C80"/>
                </a:solidFill>
              </a:rPr>
            </a:br>
            <a:endParaRPr lang="ru-RU" sz="6000" dirty="0">
              <a:solidFill>
                <a:srgbClr val="FF7C8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E08018-75F0-4F40-B35D-CAADC2790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православная вера и многовековая история сотрудничества — фундамент дружбы.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Взаимное обогащение: грузинская культура сделала Нижегородский край богаче и ярче, а грузины нашли здесь свой дом.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Важность сохранения традиций: для укрепления единства многонационального народа России.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A8E66C-8EE9-4BE0-BE5C-5991D0712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460" y="4198326"/>
            <a:ext cx="4553243" cy="25611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1269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Метрополия">
  <a:themeElements>
    <a:clrScheme name="Другая 8">
      <a:dk1>
        <a:sysClr val="windowText" lastClr="000000"/>
      </a:dk1>
      <a:lt1>
        <a:sysClr val="window" lastClr="FFFFFF"/>
      </a:lt1>
      <a:dk2>
        <a:srgbClr val="4E3B30"/>
      </a:dk2>
      <a:lt2>
        <a:srgbClr val="F9DFDF"/>
      </a:lt2>
      <a:accent1>
        <a:srgbClr val="F9DFDF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9DFDF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Метрополия</Template>
  <TotalTime>1501</TotalTime>
  <Words>515</Words>
  <Application>Microsoft Office PowerPoint</Application>
  <PresentationFormat>Широкоэкранный</PresentationFormat>
  <Paragraphs>35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Allegretto Script One</vt:lpstr>
      <vt:lpstr>Arial</vt:lpstr>
      <vt:lpstr>Bahnschrift Condensed</vt:lpstr>
      <vt:lpstr>Calibri Light</vt:lpstr>
      <vt:lpstr>Times New Roman</vt:lpstr>
      <vt:lpstr>Wingdings</vt:lpstr>
      <vt:lpstr>Метрополия</vt:lpstr>
      <vt:lpstr>Грузины: живая нить в истории  Нижегородской  области</vt:lpstr>
      <vt:lpstr>Кто такие грузины?</vt:lpstr>
      <vt:lpstr>«Грузинский след» в Нижегородском крае</vt:lpstr>
      <vt:lpstr>Традиции и быт  Гостеприимство и долг</vt:lpstr>
      <vt:lpstr>Язык — ключ к культуре</vt:lpstr>
      <vt:lpstr>Грузины в Нижегородской области сегодня </vt:lpstr>
      <vt:lpstr>Грузинская культура в Нижнем Новгороде </vt:lpstr>
      <vt:lpstr>Известные люди, связанные с Нижегородской областью</vt:lpstr>
      <vt:lpstr>Мост дружбы через века </vt:lpstr>
      <vt:lpstr>Грузинское наследие в Нижегородской области нерушимо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Грузины: живая нить в истории  Нижегородской  области</dc:title>
  <dc:creator>149</dc:creator>
  <cp:lastModifiedBy>149</cp:lastModifiedBy>
  <cp:revision>12</cp:revision>
  <dcterms:created xsi:type="dcterms:W3CDTF">2026-04-21T12:30:52Z</dcterms:created>
  <dcterms:modified xsi:type="dcterms:W3CDTF">2026-04-24T10:11:27Z</dcterms:modified>
</cp:coreProperties>
</file>