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7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9" d="100"/>
          <a:sy n="89" d="100"/>
        </p:scale>
        <p:origin x="6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832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300BD-D4FF-BD43-E8BA-6F5256EC3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0DD03A3-EBAB-37CE-D3AD-6E245058D3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A6DB44-C10E-87F0-101F-F0C3C0829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457FB-14AB-7B74-99EE-7824A549D8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40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38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C10A5-B124-B201-A0B2-50CBDA5C0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AF9F564A-2348-30B3-B72E-F1E8BF5FC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8D053853-57E0-11D3-D344-2C8877C57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4" y="371024"/>
            <a:ext cx="8472487" cy="42866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F8BED4-56A4-5D57-C29A-E463D8590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84" y="371024"/>
            <a:ext cx="8165306" cy="417857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DC32E10A-F2CE-E3AF-B5D8-2BA653399070}"/>
              </a:ext>
            </a:extLst>
          </p:cNvPr>
          <p:cNvSpPr txBox="1"/>
          <p:nvPr/>
        </p:nvSpPr>
        <p:spPr>
          <a:xfrm>
            <a:off x="3194050" y="4044222"/>
            <a:ext cx="2755899" cy="230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3BFB062-2374-D724-BBB4-D262C45048B0}"/>
              </a:ext>
            </a:extLst>
          </p:cNvPr>
          <p:cNvSpPr/>
          <p:nvPr/>
        </p:nvSpPr>
        <p:spPr>
          <a:xfrm>
            <a:off x="1564481" y="3914775"/>
            <a:ext cx="2421732" cy="36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0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1985396" y="1416844"/>
            <a:ext cx="5213241" cy="30337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Вклад чувашей в культурное многообразие региона
</a:t>
            </a:r>
            <a:r>
              <a:rPr lang="en-US" sz="3000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Сохранение языковых и культурных традиций чувашей способствует укреплению межэтнической гармонии и обогащению культурного пространства Нижегородской области.
</a:t>
            </a:r>
            <a:endParaRPr lang="en-US" sz="3000" dirty="0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AEBE8F9F-0806-FBB5-FBA1-CEEA8B3C3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36" y="348853"/>
            <a:ext cx="1686889" cy="213598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8721960F-C03B-8E53-6477-A3582E604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0" y="442913"/>
            <a:ext cx="1574640" cy="22288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A7A7B8E7-5565-A75D-ED4F-586B3E2C3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01" y="2484835"/>
            <a:ext cx="1480498" cy="20946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0625555-5DB3-FAD8-0BDB-905721493ECA}"/>
              </a:ext>
            </a:extLst>
          </p:cNvPr>
          <p:cNvSpPr/>
          <p:nvPr/>
        </p:nvSpPr>
        <p:spPr>
          <a:xfrm>
            <a:off x="7194732" y="348853"/>
            <a:ext cx="1690793" cy="213598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3194050" y="4044222"/>
            <a:ext cx="2755899" cy="230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200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endParaRPr lang="en-US" sz="1200" dirty="0"/>
          </a:p>
        </p:txBody>
      </p:sp>
      <p:sp>
        <p:nvSpPr>
          <p:cNvPr id="5" name="Text 1"/>
          <p:cNvSpPr txBox="1"/>
          <p:nvPr/>
        </p:nvSpPr>
        <p:spPr>
          <a:xfrm>
            <a:off x="1630462" y="724413"/>
            <a:ext cx="6197400" cy="262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000" b="1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Обзор чувашской народности в Нижегородской области
</a:t>
            </a:r>
            <a:r>
              <a:rPr lang="en-US" sz="3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Происхождение, культура и современное положение чувашей региона.
</a:t>
            </a:r>
            <a:endParaRPr lang="en-US" sz="3000" dirty="0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C7C9DBBB-1BE2-4CFC-4454-F4D9F4861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759" y="2817222"/>
            <a:ext cx="2817049" cy="187880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E2C4C7F6-AAA3-7A66-52A6-1122C4110A6D}"/>
              </a:ext>
            </a:extLst>
          </p:cNvPr>
          <p:cNvSpPr/>
          <p:nvPr/>
        </p:nvSpPr>
        <p:spPr>
          <a:xfrm>
            <a:off x="5390759" y="2817222"/>
            <a:ext cx="2817049" cy="1878806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31BB432E-85CB-D615-C14F-006AEA6AF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" y="2686050"/>
            <a:ext cx="3756205" cy="178593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4D1ABD7-778B-9D73-BE0A-CF8B00A15278}"/>
              </a:ext>
            </a:extLst>
          </p:cNvPr>
          <p:cNvSpPr/>
          <p:nvPr/>
        </p:nvSpPr>
        <p:spPr>
          <a:xfrm>
            <a:off x="314324" y="2686050"/>
            <a:ext cx="3754933" cy="188377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68" y="786089"/>
            <a:ext cx="3664326" cy="3571323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5172825" y="678426"/>
            <a:ext cx="3267300" cy="3687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Актуальность изучения чувашской народности
</a:t>
            </a:r>
            <a:r>
              <a:rPr lang="en-US" sz="33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Чуваши — крупная финно-угорская народность России с более 70000 жителей в Нижегородской области. Изучение их истории важно для сохранения культурного разнообразия и укрепления региональной идентичности.
</a:t>
            </a:r>
            <a:endParaRPr lang="en-US" sz="2700" dirty="0"/>
          </a:p>
        </p:txBody>
      </p:sp>
      <p:sp>
        <p:nvSpPr>
          <p:cNvPr id="7" name="Text 1"/>
          <p:cNvSpPr txBox="1"/>
          <p:nvPr/>
        </p:nvSpPr>
        <p:spPr>
          <a:xfrm>
            <a:off x="3871451" y="4821851"/>
            <a:ext cx="1401097" cy="230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2</a:t>
            </a:r>
            <a:endParaRPr lang="en-US" sz="11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" y="1592325"/>
            <a:ext cx="2550322" cy="1676139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552" y="1592325"/>
            <a:ext cx="2550322" cy="1676139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1233" y="1592325"/>
            <a:ext cx="2550322" cy="167613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71" y="0"/>
            <a:ext cx="9144000" cy="5143500"/>
          </a:xfrm>
          <a:prstGeom prst="rect">
            <a:avLst/>
          </a:prstGeom>
        </p:spPr>
      </p:pic>
      <p:sp>
        <p:nvSpPr>
          <p:cNvPr id="9" name="Text 0"/>
          <p:cNvSpPr txBox="1"/>
          <p:nvPr/>
        </p:nvSpPr>
        <p:spPr>
          <a:xfrm>
            <a:off x="557213" y="3470297"/>
            <a:ext cx="2550322" cy="115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32" b="1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Происхождение от булгар и волжских финнов
</a:t>
            </a:r>
            <a:r>
              <a:rPr lang="en-US" sz="106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Чуваши сформировались как народ в XV веке, происходя от булгар и волжских финно-угорских племён. Этот процесс включал смешение культур и языков, заложивших основу этноса.
</a:t>
            </a:r>
            <a:endParaRPr lang="en-US" sz="1332" dirty="0"/>
          </a:p>
        </p:txBody>
      </p:sp>
      <p:sp>
        <p:nvSpPr>
          <p:cNvPr id="10" name="Text 1"/>
          <p:cNvSpPr txBox="1"/>
          <p:nvPr/>
        </p:nvSpPr>
        <p:spPr>
          <a:xfrm>
            <a:off x="3285897" y="3470297"/>
            <a:ext cx="2592534" cy="115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16" b="1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Переселение в Нижегородский край XVII века
</a:t>
            </a:r>
            <a:r>
              <a:rPr lang="en-US" sz="973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Миграция чувашей в Нижегородскую область началась в XVII веке из-за земельных реформ и религиозных изменений, что способствовало формированию локальных общин в регионе.
</a:t>
            </a:r>
            <a:endParaRPr lang="en-US" sz="1216" dirty="0"/>
          </a:p>
        </p:txBody>
      </p:sp>
      <p:sp>
        <p:nvSpPr>
          <p:cNvPr id="11" name="Text 2"/>
          <p:cNvSpPr txBox="1"/>
          <p:nvPr/>
        </p:nvSpPr>
        <p:spPr>
          <a:xfrm>
            <a:off x="6057394" y="3470297"/>
            <a:ext cx="2592534" cy="115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47" b="1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Археологические свидетельства ранних поселений
</a:t>
            </a:r>
            <a:r>
              <a:rPr lang="en-US" sz="99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На территории области найдены артефакты и останки поселений, подтверждающие длительное присутствие чувашей и развитие их культуры в Нижегородском крае.
</a:t>
            </a:r>
            <a:endParaRPr lang="en-US" sz="1247" dirty="0"/>
          </a:p>
        </p:txBody>
      </p:sp>
      <p:sp>
        <p:nvSpPr>
          <p:cNvPr id="12" name="Text 3"/>
          <p:cNvSpPr txBox="1"/>
          <p:nvPr/>
        </p:nvSpPr>
        <p:spPr>
          <a:xfrm>
            <a:off x="557213" y="471488"/>
            <a:ext cx="8092716" cy="8927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Ключевые этапы происхождения чувашей
</a:t>
            </a:r>
            <a:endParaRPr lang="en-US" sz="2700" dirty="0"/>
          </a:p>
        </p:txBody>
      </p:sp>
      <p:sp>
        <p:nvSpPr>
          <p:cNvPr id="13" name="Text 4"/>
          <p:cNvSpPr txBox="1"/>
          <p:nvPr/>
        </p:nvSpPr>
        <p:spPr>
          <a:xfrm>
            <a:off x="3871451" y="4821851"/>
            <a:ext cx="1401097" cy="230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3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82" y="12935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816" y="1192516"/>
            <a:ext cx="318190" cy="31819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7816" y="3127746"/>
            <a:ext cx="537961" cy="430369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2075" y="1212336"/>
            <a:ext cx="408516" cy="408516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8894" y="2899385"/>
            <a:ext cx="501697" cy="456384"/>
          </a:xfrm>
          <a:prstGeom prst="rect">
            <a:avLst/>
          </a:prstGeom>
        </p:spPr>
      </p:pic>
      <p:sp>
        <p:nvSpPr>
          <p:cNvPr id="9" name="Text 0"/>
          <p:cNvSpPr txBox="1"/>
          <p:nvPr/>
        </p:nvSpPr>
        <p:spPr>
          <a:xfrm>
            <a:off x="3871451" y="4821851"/>
            <a:ext cx="1401097" cy="230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4</a:t>
            </a:r>
            <a:endParaRPr lang="en-US" sz="1100" dirty="0"/>
          </a:p>
        </p:txBody>
      </p:sp>
      <p:sp>
        <p:nvSpPr>
          <p:cNvPr id="10" name="Text 1"/>
          <p:cNvSpPr txBox="1"/>
          <p:nvPr/>
        </p:nvSpPr>
        <p:spPr>
          <a:xfrm>
            <a:off x="557213" y="471488"/>
            <a:ext cx="8092716" cy="8927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Основные традиции и культурные особенности чувашей
</a:t>
            </a:r>
            <a:endParaRPr lang="en-US" sz="2700" dirty="0"/>
          </a:p>
        </p:txBody>
      </p:sp>
      <p:sp>
        <p:nvSpPr>
          <p:cNvPr id="11" name="Text 2"/>
          <p:cNvSpPr txBox="1"/>
          <p:nvPr/>
        </p:nvSpPr>
        <p:spPr>
          <a:xfrm>
            <a:off x="2007913" y="1680125"/>
            <a:ext cx="2401785" cy="11317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84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Народное пение и обряды
</a:t>
            </a:r>
            <a:r>
              <a:rPr lang="en-US" sz="118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Сохранились обряды Акатуй и Юха, связанные с сезонными праздниками и природными циклами.
</a:t>
            </a:r>
            <a:endParaRPr lang="en-US" sz="1484" dirty="0"/>
          </a:p>
        </p:txBody>
      </p:sp>
      <p:sp>
        <p:nvSpPr>
          <p:cNvPr id="12" name="Text 3"/>
          <p:cNvSpPr txBox="1"/>
          <p:nvPr/>
        </p:nvSpPr>
        <p:spPr>
          <a:xfrm>
            <a:off x="2007912" y="3506984"/>
            <a:ext cx="2401785" cy="11317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Семейные и общинные праздники
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Большое значение имеют свадебные обряды и хороводы, укрепляющие социальные связи.
</a:t>
            </a:r>
            <a:endParaRPr lang="en-US" sz="1500" dirty="0"/>
          </a:p>
        </p:txBody>
      </p:sp>
      <p:sp>
        <p:nvSpPr>
          <p:cNvPr id="13" name="Text 4"/>
          <p:cNvSpPr txBox="1"/>
          <p:nvPr/>
        </p:nvSpPr>
        <p:spPr>
          <a:xfrm>
            <a:off x="4603571" y="1662476"/>
            <a:ext cx="2401785" cy="11317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500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Традиционные ремёсла
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Развиты вышивка и резьба по дереву, широко практикуемые в повседневной жизни и на праздниках.
</a:t>
            </a:r>
            <a:endParaRPr lang="en-US" sz="1500" dirty="0"/>
          </a:p>
        </p:txBody>
      </p:sp>
      <p:sp>
        <p:nvSpPr>
          <p:cNvPr id="14" name="Text 5"/>
          <p:cNvSpPr txBox="1"/>
          <p:nvPr/>
        </p:nvSpPr>
        <p:spPr>
          <a:xfrm>
            <a:off x="4603571" y="3355769"/>
            <a:ext cx="2401785" cy="11317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84" b="1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Культурные центры и фестивали
</a:t>
            </a:r>
            <a:r>
              <a:rPr lang="en-US" sz="118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В Нижегородской области работают центры чувашской культуры и ежегодно проходят тематические фестивали.
</a:t>
            </a:r>
            <a:endParaRPr lang="en-US" sz="1484" dirty="0"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9FCA0A05-52AA-B10D-B1D2-87A034BC4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07" y="1176422"/>
            <a:ext cx="1578546" cy="16530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774A8F0-1B51-FABA-A2BA-1B228981D50B}"/>
              </a:ext>
            </a:extLst>
          </p:cNvPr>
          <p:cNvSpPr/>
          <p:nvPr/>
        </p:nvSpPr>
        <p:spPr>
          <a:xfrm>
            <a:off x="328807" y="1176422"/>
            <a:ext cx="1546271" cy="1653050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Image 3" descr="preencoded.png">
            <a:extLst>
              <a:ext uri="{FF2B5EF4-FFF2-40B4-BE49-F238E27FC236}">
                <a16:creationId xmlns:a16="http://schemas.microsoft.com/office/drawing/2014/main" id="{6888C682-AA4F-FBC0-56CB-DC687A3F9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469" y="1152061"/>
            <a:ext cx="177822" cy="177822"/>
          </a:xfrm>
          <a:prstGeom prst="rect">
            <a:avLst/>
          </a:prstGeom>
        </p:spPr>
      </p:pic>
      <p:pic>
        <p:nvPicPr>
          <p:cNvPr id="17" name="Image 3" descr="preencoded.png">
            <a:extLst>
              <a:ext uri="{FF2B5EF4-FFF2-40B4-BE49-F238E27FC236}">
                <a16:creationId xmlns:a16="http://schemas.microsoft.com/office/drawing/2014/main" id="{12EE81A5-3336-EE0D-5047-F74BCA38A7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835" y="1393387"/>
            <a:ext cx="269089" cy="269089"/>
          </a:xfrm>
          <a:prstGeom prst="rect">
            <a:avLst/>
          </a:prstGeom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C9BCCE00-5B12-0947-A164-49F2E17BE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9626" y="3213414"/>
            <a:ext cx="1696821" cy="11317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08FFE97A-8C3E-162B-4055-417B080CA9D8}"/>
              </a:ext>
            </a:extLst>
          </p:cNvPr>
          <p:cNvSpPr/>
          <p:nvPr/>
        </p:nvSpPr>
        <p:spPr>
          <a:xfrm>
            <a:off x="228247" y="3213414"/>
            <a:ext cx="1748094" cy="113172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026B099C-21D4-55E3-FC34-C5BAF7628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555" y="909521"/>
            <a:ext cx="1686203" cy="112067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icture background">
            <a:extLst>
              <a:ext uri="{FF2B5EF4-FFF2-40B4-BE49-F238E27FC236}">
                <a16:creationId xmlns:a16="http://schemas.microsoft.com/office/drawing/2014/main" id="{A4987B97-95F3-9D5A-4C6E-0E4D6FBEF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71749"/>
            <a:ext cx="2235295" cy="155420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873BA07B-0669-E0DA-3E58-21CDBE832C96}"/>
              </a:ext>
            </a:extLst>
          </p:cNvPr>
          <p:cNvSpPr/>
          <p:nvPr/>
        </p:nvSpPr>
        <p:spPr>
          <a:xfrm>
            <a:off x="6705600" y="2571749"/>
            <a:ext cx="2235295" cy="1554200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2E0BC55-2811-65F8-5B21-26EFFEE24352}"/>
              </a:ext>
            </a:extLst>
          </p:cNvPr>
          <p:cNvSpPr/>
          <p:nvPr/>
        </p:nvSpPr>
        <p:spPr>
          <a:xfrm>
            <a:off x="7005356" y="889442"/>
            <a:ext cx="1732601" cy="1131722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" y="1618303"/>
            <a:ext cx="2550322" cy="192270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0432" y="1617661"/>
            <a:ext cx="2550285" cy="1923987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3632" y="1617661"/>
            <a:ext cx="2550285" cy="1923987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 0"/>
          <p:cNvSpPr txBox="1"/>
          <p:nvPr/>
        </p:nvSpPr>
        <p:spPr>
          <a:xfrm>
            <a:off x="557213" y="3703345"/>
            <a:ext cx="2550845" cy="7480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75" b="1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Уникальность чувашского языка
</a:t>
            </a:r>
            <a:r>
              <a:rPr lang="en-US" sz="94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Чувашский язык относится к тюркской группе, отличается особой лексикой и фонетикой, что выделяет его среди родственных языков и укрепляет этническую самобытность.
</a:t>
            </a:r>
            <a:endParaRPr lang="en-US" sz="1175" dirty="0"/>
          </a:p>
        </p:txBody>
      </p:sp>
      <p:sp>
        <p:nvSpPr>
          <p:cNvPr id="12" name="Text 1"/>
          <p:cNvSpPr txBox="1"/>
          <p:nvPr/>
        </p:nvSpPr>
        <p:spPr>
          <a:xfrm>
            <a:off x="3297371" y="3703343"/>
            <a:ext cx="2550846" cy="748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78" b="1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Диалекты и их особенности
</a:t>
            </a:r>
            <a:r>
              <a:rPr lang="en-US" sz="942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Выделяют средний, верховой и нижовой диалекты, которые отражают исторические и географические особенности расселения народа.
</a:t>
            </a:r>
            <a:endParaRPr lang="en-US" sz="1178" dirty="0"/>
          </a:p>
        </p:txBody>
      </p:sp>
      <p:sp>
        <p:nvSpPr>
          <p:cNvPr id="13" name="Text 2"/>
          <p:cNvSpPr txBox="1"/>
          <p:nvPr/>
        </p:nvSpPr>
        <p:spPr>
          <a:xfrm>
            <a:off x="6037529" y="3703343"/>
            <a:ext cx="2550846" cy="748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24" b="1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Мероприятия по сохранению языка
</a:t>
            </a:r>
            <a:r>
              <a:rPr lang="en-US" sz="899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В Нижегородской области организованы школы с обучением на чувашском языке, выпускается литература и работают кружки для поддержки культурного наследия.
</a:t>
            </a:r>
            <a:endParaRPr lang="en-US" sz="1124" dirty="0"/>
          </a:p>
        </p:txBody>
      </p:sp>
      <p:sp>
        <p:nvSpPr>
          <p:cNvPr id="14" name="Text 3"/>
          <p:cNvSpPr txBox="1"/>
          <p:nvPr/>
        </p:nvSpPr>
        <p:spPr>
          <a:xfrm>
            <a:off x="557213" y="471488"/>
            <a:ext cx="8092716" cy="8927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Язык как основа чувашской идентичности
</a:t>
            </a:r>
            <a:endParaRPr lang="en-US" sz="2700" dirty="0"/>
          </a:p>
        </p:txBody>
      </p:sp>
      <p:sp>
        <p:nvSpPr>
          <p:cNvPr id="15" name="Text 4"/>
          <p:cNvSpPr txBox="1"/>
          <p:nvPr/>
        </p:nvSpPr>
        <p:spPr>
          <a:xfrm>
            <a:off x="3871451" y="4821851"/>
            <a:ext cx="1401097" cy="230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5</a:t>
            </a:r>
            <a:endParaRPr lang="en-US" sz="11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25" y="1987541"/>
            <a:ext cx="4176900" cy="175061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9480" y="17492"/>
            <a:ext cx="9144000" cy="5143500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557213" y="471488"/>
            <a:ext cx="8092716" cy="8927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Численность чувашей в Нижегородской области по районам (2021)
</a:t>
            </a:r>
            <a:endParaRPr lang="en-US" sz="2700" dirty="0"/>
          </a:p>
        </p:txBody>
      </p:sp>
      <p:sp>
        <p:nvSpPr>
          <p:cNvPr id="7" name="Text 1"/>
          <p:cNvSpPr txBox="1"/>
          <p:nvPr/>
        </p:nvSpPr>
        <p:spPr>
          <a:xfrm>
            <a:off x="3871451" y="4821851"/>
            <a:ext cx="1401097" cy="230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</a:t>
            </a:r>
            <a:endParaRPr lang="en-US" sz="1100" dirty="0"/>
          </a:p>
        </p:txBody>
      </p:sp>
      <p:sp>
        <p:nvSpPr>
          <p:cNvPr id="8" name="Text 2"/>
          <p:cNvSpPr txBox="1"/>
          <p:nvPr/>
        </p:nvSpPr>
        <p:spPr>
          <a:xfrm>
            <a:off x="611172" y="917857"/>
            <a:ext cx="2758200" cy="1373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Таблица отражает распределение населения чувашской национальности в ключевых городах и районах региона.
</a:t>
            </a:r>
            <a:endParaRPr lang="en-US" sz="1200" dirty="0"/>
          </a:p>
        </p:txBody>
      </p:sp>
      <p:sp>
        <p:nvSpPr>
          <p:cNvPr id="9" name="Text 3"/>
          <p:cNvSpPr txBox="1"/>
          <p:nvPr/>
        </p:nvSpPr>
        <p:spPr>
          <a:xfrm>
            <a:off x="556626" y="3691973"/>
            <a:ext cx="2758200" cy="1205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Наибольшая концентрация чувашей сосредоточена в юго-восточных районах области.
Росстат, перепись населения 2021 года
</a:t>
            </a:r>
            <a:endParaRPr lang="en-US" sz="11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A922E55-DB3B-D8AE-E087-1B8526A3D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20" y="967098"/>
            <a:ext cx="3890804" cy="391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13" y="1592325"/>
            <a:ext cx="2550322" cy="1676139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7552" y="1592325"/>
            <a:ext cx="2550322" cy="1676139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1233" y="1592325"/>
            <a:ext cx="2550322" cy="1676139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0"/>
          <p:cNvSpPr txBox="1"/>
          <p:nvPr/>
        </p:nvSpPr>
        <p:spPr>
          <a:xfrm>
            <a:off x="557213" y="3355997"/>
            <a:ext cx="2550322" cy="115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332" b="1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Традиционный дом и интерьер
</a:t>
            </a:r>
            <a:r>
              <a:rPr lang="en-US" sz="106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Чувашская изба с резными оконницами и простой конструкцией отражает гармонию с природой и обеспечивает комфорт в климатических условиях региона.
</a:t>
            </a:r>
            <a:endParaRPr lang="en-US" sz="1332" dirty="0"/>
          </a:p>
        </p:txBody>
      </p:sp>
      <p:sp>
        <p:nvSpPr>
          <p:cNvPr id="10" name="Text 1"/>
          <p:cNvSpPr txBox="1"/>
          <p:nvPr/>
        </p:nvSpPr>
        <p:spPr>
          <a:xfrm>
            <a:off x="3256446" y="3268464"/>
            <a:ext cx="2592534" cy="115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69" b="1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Национальная одежда с орнаментом
</a:t>
            </a:r>
            <a:r>
              <a:rPr lang="en-US" sz="1175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Одежда украшена характерными узорами, символизирующими обереги и историческую память, что сохраняется в семейных праздниках.
</a:t>
            </a:r>
            <a:endParaRPr lang="en-US" sz="1469" dirty="0"/>
          </a:p>
        </p:txBody>
      </p:sp>
      <p:sp>
        <p:nvSpPr>
          <p:cNvPr id="11" name="Text 2"/>
          <p:cNvSpPr txBox="1"/>
          <p:nvPr/>
        </p:nvSpPr>
        <p:spPr>
          <a:xfrm>
            <a:off x="6036467" y="3361575"/>
            <a:ext cx="2592534" cy="115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84" b="1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Декоративно-прикладные ремёсла
</a:t>
            </a:r>
            <a:r>
              <a:rPr lang="en-US" sz="1187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
Изготовление лаптей, рушников и кухонной утвари остаётся актуальным в сельской местности, поддерживая традиционные навыки.
</a:t>
            </a:r>
            <a:endParaRPr lang="en-US" sz="1484" dirty="0"/>
          </a:p>
        </p:txBody>
      </p:sp>
      <p:sp>
        <p:nvSpPr>
          <p:cNvPr id="12" name="Text 3"/>
          <p:cNvSpPr txBox="1"/>
          <p:nvPr/>
        </p:nvSpPr>
        <p:spPr>
          <a:xfrm>
            <a:off x="557213" y="471488"/>
            <a:ext cx="8092716" cy="8927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Быт и материальная культура чувашского народа
</a:t>
            </a:r>
            <a:endParaRPr lang="en-US" sz="2700" dirty="0"/>
          </a:p>
        </p:txBody>
      </p:sp>
      <p:sp>
        <p:nvSpPr>
          <p:cNvPr id="13" name="Text 4"/>
          <p:cNvSpPr txBox="1"/>
          <p:nvPr/>
        </p:nvSpPr>
        <p:spPr>
          <a:xfrm>
            <a:off x="3871451" y="4821851"/>
            <a:ext cx="1401097" cy="230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7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225" y="1510236"/>
            <a:ext cx="4176900" cy="2705221"/>
          </a:xfrm>
          <a:prstGeom prst="rect">
            <a:avLst/>
          </a:prstGeom>
        </p:spPr>
      </p:pic>
      <p:sp>
        <p:nvSpPr>
          <p:cNvPr id="6" name="Text 0"/>
          <p:cNvSpPr txBox="1"/>
          <p:nvPr/>
        </p:nvSpPr>
        <p:spPr>
          <a:xfrm>
            <a:off x="557213" y="471488"/>
            <a:ext cx="8092716" cy="8927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2700" b="1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Динамика численности чувашского населения
</a:t>
            </a:r>
            <a:endParaRPr lang="en-US" sz="2700" dirty="0"/>
          </a:p>
        </p:txBody>
      </p:sp>
      <p:sp>
        <p:nvSpPr>
          <p:cNvPr id="7" name="Text 1"/>
          <p:cNvSpPr txBox="1"/>
          <p:nvPr/>
        </p:nvSpPr>
        <p:spPr>
          <a:xfrm>
            <a:off x="3871451" y="4821851"/>
            <a:ext cx="1401097" cy="230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8</a:t>
            </a:r>
            <a:endParaRPr lang="en-US" sz="1100" dirty="0"/>
          </a:p>
        </p:txBody>
      </p:sp>
      <p:sp>
        <p:nvSpPr>
          <p:cNvPr id="8" name="Text 2"/>
          <p:cNvSpPr txBox="1"/>
          <p:nvPr/>
        </p:nvSpPr>
        <p:spPr>
          <a:xfrm>
            <a:off x="5819799" y="1508050"/>
            <a:ext cx="2758200" cy="1373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За последние тридцать лет численность чувашей в регионе постепенно снизилась, отражая миграционные и демографические процессы.
</a:t>
            </a:r>
            <a:endParaRPr lang="en-US" sz="1200" dirty="0"/>
          </a:p>
        </p:txBody>
      </p:sp>
      <p:sp>
        <p:nvSpPr>
          <p:cNvPr id="9" name="Text 3"/>
          <p:cNvSpPr txBox="1"/>
          <p:nvPr/>
        </p:nvSpPr>
        <p:spPr>
          <a:xfrm>
            <a:off x="5819799" y="3012056"/>
            <a:ext cx="2758200" cy="1205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456122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Тенденция указывает на необходимость изучения причин сокращения и поддержки культуры чувашей в Нижегородской области.
Росстат, перепись населения 1990-2021 гг.
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547</Words>
  <Application>Microsoft Office PowerPoint</Application>
  <PresentationFormat>Экран (16:9)</PresentationFormat>
  <Paragraphs>45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Miss Mocaccino</cp:lastModifiedBy>
  <cp:revision>3</cp:revision>
  <dcterms:created xsi:type="dcterms:W3CDTF">2026-04-22T07:38:41Z</dcterms:created>
  <dcterms:modified xsi:type="dcterms:W3CDTF">2026-04-26T15:46:55Z</dcterms:modified>
</cp:coreProperties>
</file>