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51" d="100"/>
          <a:sy n="151" d="100"/>
        </p:scale>
        <p:origin x="47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45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012" y="691675"/>
            <a:ext cx="2772326" cy="3745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" y="-4445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878475" y="389050"/>
            <a:ext cx="4341900" cy="368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Цыгане: история, культура и современность
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4000" dirty="0"/>
          </a:p>
        </p:txBody>
      </p:sp>
      <p:sp>
        <p:nvSpPr>
          <p:cNvPr id="5" name="Text 1"/>
          <p:cNvSpPr txBox="1"/>
          <p:nvPr/>
        </p:nvSpPr>
        <p:spPr>
          <a:xfrm rot="10800000" flipV="1">
            <a:off x="1701799" y="3594100"/>
            <a:ext cx="3397249" cy="99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Презентацию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подготовила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команда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"Единство" 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МАОУ "Школа №156 им. Б. И. Рябцева"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60400" y="986125"/>
            <a:ext cx="3865033" cy="3854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Заключение: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dirty="0"/>
              <a:t> Цыганский народ — не «миф» и не набор штампов, а живая культура с богатой историей, </a:t>
            </a:r>
            <a:r>
              <a:rPr lang="ru-RU" dirty="0" err="1"/>
              <a:t>значи-мым</a:t>
            </a:r>
            <a:r>
              <a:rPr lang="ru-RU" dirty="0"/>
              <a:t> вкладом в мировое искусство и</a:t>
            </a:r>
          </a:p>
          <a:p>
            <a:r>
              <a:rPr lang="ru-RU" dirty="0"/>
              <a:t> устойчивыми традициями. Понимание их наследия помогает преодолеть </a:t>
            </a:r>
            <a:r>
              <a:rPr lang="ru-RU" dirty="0" err="1"/>
              <a:t>сте-реотипы</a:t>
            </a:r>
            <a:r>
              <a:rPr lang="ru-RU" dirty="0"/>
              <a:t> и увидеть подлинное много-</a:t>
            </a:r>
            <a:r>
              <a:rPr lang="ru-RU" dirty="0" err="1"/>
              <a:t>образие</a:t>
            </a:r>
            <a:r>
              <a:rPr lang="ru-RU" dirty="0"/>
              <a:t> человеческой цивилизации.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F4DAF-F667-14C6-5037-CD573BC56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150" y="986125"/>
            <a:ext cx="2682198" cy="1791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0532F4-452A-97D2-CF1C-8F3BA470B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934" y="2571750"/>
            <a:ext cx="2777900" cy="17913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47D4DA-02EB-F173-A9F1-9BB24CA7C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785" y="3763645"/>
            <a:ext cx="1860550" cy="12403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07" y="150"/>
            <a:ext cx="4199186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37500" y="1237375"/>
            <a:ext cx="4904400" cy="343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3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Цыгане (рома) — уникальное этническое сообщество, чья культура веками формировалась на стыке разных народов.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Актуальность темы: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600" b="1" dirty="0"/>
              <a:t>Вклад в искусство.</a:t>
            </a:r>
            <a:r>
              <a:rPr lang="ru-RU" sz="1600" dirty="0"/>
              <a:t> Цыганские мотивы вдохновили многих композиторов (Рахманинов, Равель, Дебюсси) и писателей (Пушкин — «Цыганы», Бизе — опера «Кармен»).</a:t>
            </a:r>
          </a:p>
          <a:p>
            <a:r>
              <a:rPr lang="ru-RU" sz="1600" b="1" dirty="0"/>
              <a:t>Широкое распространение.</a:t>
            </a:r>
            <a:r>
              <a:rPr lang="ru-RU" sz="1600" dirty="0"/>
              <a:t> Общая численность — 12–18 миллионов человек.</a:t>
            </a:r>
          </a:p>
          <a:p>
            <a:r>
              <a:rPr lang="ru-RU" sz="1600" b="1" dirty="0"/>
              <a:t>Сохранение идентичности.</a:t>
            </a:r>
            <a:r>
              <a:rPr lang="ru-RU" sz="1600" dirty="0"/>
              <a:t> Народ сохранил язык и традиции, несмотря на отсутствие собственной государственности и многовековые преследования.</a:t>
            </a:r>
          </a:p>
          <a:p>
            <a:r>
              <a:rPr lang="ru-RU" sz="1600" b="1" dirty="0"/>
              <a:t>Борьба со стереотипами.</a:t>
            </a:r>
            <a:r>
              <a:rPr lang="ru-RU" sz="1600" dirty="0"/>
              <a:t> Распространённые мифы («все цыгане кочуют», «все цыганки гадают») мешают объективному восприятию культуры.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23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30" dirty="0"/>
          </a:p>
        </p:txBody>
      </p:sp>
      <p:sp>
        <p:nvSpPr>
          <p:cNvPr id="6" name="Text 1"/>
          <p:cNvSpPr txBox="1"/>
          <p:nvPr/>
        </p:nvSpPr>
        <p:spPr>
          <a:xfrm>
            <a:off x="313100" y="137113"/>
            <a:ext cx="6730200" cy="81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19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важно изучать культуру цыган?
</a:t>
            </a:r>
            <a:endParaRPr lang="en-US" sz="3191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B531C261-DC0E-5841-47B7-FF39D70980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1FE36D29-ED4A-0B13-C763-BA7F470940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-57875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531" y="1390624"/>
            <a:ext cx="2242194" cy="205388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99425" y="370650"/>
            <a:ext cx="7512300" cy="49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Происхождение и миграция
</a:t>
            </a:r>
            <a:endParaRPr lang="en-US" sz="3200" dirty="0"/>
          </a:p>
        </p:txBody>
      </p:sp>
      <p:sp>
        <p:nvSpPr>
          <p:cNvPr id="7" name="Text 1"/>
          <p:cNvSpPr txBox="1"/>
          <p:nvPr/>
        </p:nvSpPr>
        <p:spPr>
          <a:xfrm>
            <a:off x="8754500" y="4821325"/>
            <a:ext cx="3288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en-US" sz="2079" dirty="0"/>
          </a:p>
        </p:txBody>
      </p:sp>
      <p:sp>
        <p:nvSpPr>
          <p:cNvPr id="8" name="Text 2"/>
          <p:cNvSpPr txBox="1"/>
          <p:nvPr/>
        </p:nvSpPr>
        <p:spPr>
          <a:xfrm>
            <a:off x="799449" y="3449864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Индийские корни цыганского народа
</a:t>
            </a:r>
            <a:r>
              <a:rPr lang="en-US" sz="72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5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Цыгане возникли как отдельная группа в V веке н.э. на территории Индии. Их язык и культура берут начало в индийской индоарийской ветви.
</a:t>
            </a:r>
            <a:endParaRPr lang="en-US" sz="1303" dirty="0"/>
          </a:p>
        </p:txBody>
      </p:sp>
      <p:sp>
        <p:nvSpPr>
          <p:cNvPr id="9" name="Text 3"/>
          <p:cNvSpPr txBox="1"/>
          <p:nvPr/>
        </p:nvSpPr>
        <p:spPr>
          <a:xfrm>
            <a:off x="3367479" y="3444509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7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Маршрут исторической миграции
</a:t>
            </a:r>
            <a:r>
              <a:rPr lang="en-US" sz="71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3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Через Переднюю Азию — Иран и Армению — цыгане переселились в Византию, а затем в Балканы. По Европе они распространились в XIV–XV веках, формируя общины.
</a:t>
            </a:r>
            <a:endParaRPr lang="en-US" sz="1278" dirty="0"/>
          </a:p>
        </p:txBody>
      </p:sp>
      <p:sp>
        <p:nvSpPr>
          <p:cNvPr id="10" name="Text 4"/>
          <p:cNvSpPr txBox="1"/>
          <p:nvPr/>
        </p:nvSpPr>
        <p:spPr>
          <a:xfrm>
            <a:off x="5968353" y="3662955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7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Первые исторические упоминания
</a:t>
            </a:r>
            <a:r>
              <a:rPr lang="en-US" sz="6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4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Первое письменное упоминание цыган датируется 1054 годом в Византии, в «Житии святого Георгия». Это свидетельствует о древнем присутствии народа в регионе.
</a:t>
            </a:r>
            <a:endParaRPr lang="en-US" sz="1179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563C09BA-8A15-7F90-43D2-57A9447D8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19" y="1797793"/>
            <a:ext cx="2735392" cy="13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6EC93D45-B640-4B42-D454-104BDC92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2" y="1553540"/>
            <a:ext cx="2593698" cy="17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889" y="1171958"/>
            <a:ext cx="2466300" cy="19508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1841304" y="193776"/>
            <a:ext cx="5955471" cy="241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Цыганский язык (романи)
</a:t>
            </a:r>
            <a:endParaRPr lang="en-US" sz="3200" dirty="0"/>
          </a:p>
        </p:txBody>
      </p:sp>
      <p:sp>
        <p:nvSpPr>
          <p:cNvPr id="12" name="Text 2"/>
          <p:cNvSpPr txBox="1"/>
          <p:nvPr/>
        </p:nvSpPr>
        <p:spPr>
          <a:xfrm>
            <a:off x="507800" y="32899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13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Происхождение и структура романи
</a:t>
            </a:r>
            <a:r>
              <a:rPr lang="en-US" sz="693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39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Романи — это индоарийский язык, вобравший лексические заимствования из персидского, армянского, греческого и славянских языков, отражая миграции народа.
</a:t>
            </a:r>
            <a:endParaRPr lang="en-US" sz="1213" dirty="0"/>
          </a:p>
        </p:txBody>
      </p:sp>
      <p:sp>
        <p:nvSpPr>
          <p:cNvPr id="13" name="Text 3"/>
          <p:cNvSpPr txBox="1"/>
          <p:nvPr/>
        </p:nvSpPr>
        <p:spPr>
          <a:xfrm>
            <a:off x="3585800" y="32900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76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диалекты романи
</a:t>
            </a:r>
            <a:r>
              <a:rPr lang="en-US" sz="729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93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Существует несколько диалектных зон: северный (синти, русские рома), влашский, балканский и карпатский. Диалекты отличаются фонетикой и лексикой.
</a:t>
            </a:r>
            <a:endParaRPr lang="en-US" sz="1276" dirty="0"/>
          </a:p>
        </p:txBody>
      </p:sp>
      <p:sp>
        <p:nvSpPr>
          <p:cNvPr id="14" name="Text 4"/>
          <p:cNvSpPr txBox="1"/>
          <p:nvPr/>
        </p:nvSpPr>
        <p:spPr>
          <a:xfrm>
            <a:off x="6663825" y="32900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8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слов романи
</a:t>
            </a:r>
            <a:r>
              <a:rPr lang="en-US" sz="748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2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Словарный запас включает: rom — мужчина, romni — женщина, kher — дом, gav — село, phral — брат. Язык традиционно устный, сейчас использует латиницу и кириллицу.
</a:t>
            </a:r>
            <a:endParaRPr lang="en-US" sz="1308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9381D9-C741-794A-BC0F-DF853AA3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060450"/>
            <a:ext cx="1784350" cy="20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7A66E8-8C32-C2D3-14A8-028D26344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63" y="1284023"/>
            <a:ext cx="3091250" cy="17267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451727" y="963025"/>
            <a:ext cx="5067973" cy="1981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/>
              <a:t>Главная задача женщины — рождение детей: считается, что это необходимо для со-хранения этноса.</a:t>
            </a:r>
          </a:p>
          <a:p>
            <a:r>
              <a:rPr lang="ru-RU" sz="1600" b="1" dirty="0"/>
              <a:t>Брак</a:t>
            </a:r>
            <a:r>
              <a:rPr lang="ru-RU" sz="1600" dirty="0"/>
              <a:t> обычно устраивается с участием старших членов се-</a:t>
            </a:r>
            <a:r>
              <a:rPr lang="ru-RU" sz="1600" dirty="0" err="1"/>
              <a:t>мьи</a:t>
            </a:r>
            <a:r>
              <a:rPr lang="ru-RU" sz="1600" dirty="0"/>
              <a:t>; выбор партнёра часто согласовывается с родителями.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210600" y="164300"/>
            <a:ext cx="7684800" cy="73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Традиции и обычаи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8" name="Text 3"/>
          <p:cNvSpPr txBox="1"/>
          <p:nvPr/>
        </p:nvSpPr>
        <p:spPr>
          <a:xfrm>
            <a:off x="3759200" y="2676225"/>
            <a:ext cx="4470400" cy="157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b="1" dirty="0"/>
              <a:t>Похороны и траур</a:t>
            </a:r>
          </a:p>
          <a:p>
            <a:r>
              <a:rPr lang="ru-RU" dirty="0"/>
              <a:t>В гроб кладут:</a:t>
            </a:r>
          </a:p>
          <a:p>
            <a:pPr lvl="1"/>
            <a:r>
              <a:rPr lang="ru-RU" dirty="0"/>
              <a:t>*икону (мужскую или женскую);</a:t>
            </a:r>
          </a:p>
          <a:p>
            <a:pPr lvl="1"/>
            <a:r>
              <a:rPr lang="ru-RU" dirty="0"/>
              <a:t>*постель и ковёр (символ дороги в иной мир);</a:t>
            </a:r>
          </a:p>
          <a:p>
            <a:pPr lvl="1"/>
            <a:r>
              <a:rPr lang="ru-RU" dirty="0"/>
              <a:t>*предметы первой необходимости;</a:t>
            </a:r>
          </a:p>
          <a:p>
            <a:pPr lvl="1"/>
            <a:r>
              <a:rPr lang="ru-RU" dirty="0"/>
              <a:t>спиртное.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9B6F18-9C2F-8604-B776-3AEABC2AB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824306"/>
            <a:ext cx="2913027" cy="15902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3CEF37-7ECA-F58F-3296-D61B23B0E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8" y="3118155"/>
            <a:ext cx="2979286" cy="13704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825" y="1227135"/>
            <a:ext cx="3098400" cy="301973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28050" y="302785"/>
            <a:ext cx="8464800" cy="73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Быт и образ жизни
</a:t>
            </a:r>
            <a:endParaRPr lang="en-US" sz="3200" dirty="0"/>
          </a:p>
        </p:txBody>
      </p:sp>
      <p:sp>
        <p:nvSpPr>
          <p:cNvPr id="9" name="Text 2"/>
          <p:cNvSpPr txBox="1"/>
          <p:nvPr/>
        </p:nvSpPr>
        <p:spPr>
          <a:xfrm>
            <a:off x="783700" y="1342450"/>
            <a:ext cx="4506600" cy="130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Сегодня большинство цыган ведут оседлый образ жизни. Дома оборудованы специальной залой для приёма гостей, что отражает гостеприимство и значимость социальных связей.
</a:t>
            </a:r>
            <a:endParaRPr lang="en-US" sz="1600" dirty="0"/>
          </a:p>
        </p:txBody>
      </p:sp>
      <p:sp>
        <p:nvSpPr>
          <p:cNvPr id="10" name="Text 3"/>
          <p:cNvSpPr txBox="1"/>
          <p:nvPr/>
        </p:nvSpPr>
        <p:spPr>
          <a:xfrm>
            <a:off x="783700" y="2884850"/>
            <a:ext cx="4506600" cy="130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Мужчины традиционно заняты разведением лошадей и строительством, женщины — торговлей, гаданием и культурной активностью. Социальная структура базируется на таборах с лидерами — баронами.
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825" y="1227135"/>
            <a:ext cx="3098400" cy="301973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37600" y="370650"/>
            <a:ext cx="8464800" cy="73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Цыганская кухня
</a:t>
            </a:r>
            <a:endParaRPr lang="en-US" sz="3200" dirty="0"/>
          </a:p>
        </p:txBody>
      </p:sp>
      <p:sp>
        <p:nvSpPr>
          <p:cNvPr id="8" name="Text 1"/>
          <p:cNvSpPr txBox="1"/>
          <p:nvPr/>
        </p:nvSpPr>
        <p:spPr>
          <a:xfrm>
            <a:off x="86294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en-US" sz="2400" dirty="0"/>
          </a:p>
        </p:txBody>
      </p:sp>
      <p:sp>
        <p:nvSpPr>
          <p:cNvPr id="9" name="Text 2"/>
          <p:cNvSpPr txBox="1"/>
          <p:nvPr/>
        </p:nvSpPr>
        <p:spPr>
          <a:xfrm>
            <a:off x="337600" y="1342450"/>
            <a:ext cx="4952700" cy="130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ингредиенты и блюда
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основе кухни — курица, баранина, говядина. Популярны супы из свёклы и капусты, мясные блюда, фаршированная рыба, шашлык и «ёж» — жареное мясо с зеленью.
</a:t>
            </a:r>
            <a:endParaRPr lang="en-US" sz="1800" dirty="0"/>
          </a:p>
        </p:txBody>
      </p:sp>
      <p:sp>
        <p:nvSpPr>
          <p:cNvPr id="10" name="Text 3"/>
          <p:cNvSpPr txBox="1"/>
          <p:nvPr/>
        </p:nvSpPr>
        <p:spPr>
          <a:xfrm>
            <a:off x="337600" y="2786025"/>
            <a:ext cx="4952700" cy="130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Хлебобулочные изделия и напитки
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Традиционно пекутся лепёшки с фаршем и пирог сывьяко с творогом, маком, изюмом. Вино, особенно молдавское, широко используется в праздниках и повседневном питании.
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53718" y="160825"/>
            <a:ext cx="8464800" cy="73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Известные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цыгане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их вклад в мировую культуру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7" name="Text 2"/>
          <p:cNvSpPr txBox="1"/>
          <p:nvPr/>
        </p:nvSpPr>
        <p:spPr>
          <a:xfrm>
            <a:off x="253718" y="1572088"/>
            <a:ext cx="2149500" cy="2353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таблице представлены выдающиеся деятели культуры и искусства из числа цыган, их направления деятельности и страны.
Цыгане внесли значительный вклад в мировую культуру через музыку, театр, кино и литературу.
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337600" y="4700225"/>
            <a:ext cx="78570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Собранные данные из открытых источников культуры и искусства.
</a:t>
            </a:r>
            <a:endParaRPr lang="en-US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64356E-DDEC-A7AA-F6A2-08A9D29CD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744" y="1572088"/>
            <a:ext cx="4945774" cy="20558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823" y="1226375"/>
            <a:ext cx="2616203" cy="2868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067" y="0"/>
            <a:ext cx="9381067" cy="527685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66150" y="1456125"/>
            <a:ext cx="4808100" cy="136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1950-х годов цыганские таборы обосновались в Ольгино и Бешенцево. Сегодня в </a:t>
            </a:r>
            <a:r>
              <a:rPr lang="en-US" sz="1600" dirty="0" err="1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школе</a:t>
            </a:r>
            <a:r>
              <a:rPr lang="en-US" sz="16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6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поселка </a:t>
            </a:r>
            <a:r>
              <a:rPr lang="en-US" sz="1600" dirty="0" err="1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Новинки</a:t>
            </a:r>
            <a:r>
              <a:rPr lang="en-US" sz="16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обучается</a:t>
            </a:r>
            <a:r>
              <a:rPr lang="ru-RU" sz="16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большое количество цыганских детей, что положительно влияет не только на уровень образование народности, но и способствует сближению национальных культур.</a:t>
            </a:r>
            <a:r>
              <a:rPr lang="en-US" sz="16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337600" y="370650"/>
            <a:ext cx="8442900" cy="73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90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Цыгане в Нижегородской области: традиции и современность
</a:t>
            </a:r>
            <a:endParaRPr lang="en-US" sz="2903" dirty="0"/>
          </a:p>
        </p:txBody>
      </p:sp>
      <p:sp>
        <p:nvSpPr>
          <p:cNvPr id="8" name="Text 3"/>
          <p:cNvSpPr txBox="1"/>
          <p:nvPr/>
        </p:nvSpPr>
        <p:spPr>
          <a:xfrm>
            <a:off x="308974" y="2964625"/>
            <a:ext cx="4162200" cy="117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Мужчины заняты в строительстве и сельском хозяйстве, женщины — в торговле и ансамблях. Школа играет ключевую роль в интеграции и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формировании положительного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отношения местных жителей к цыганам.
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754</Words>
  <Application>Microsoft Office PowerPoint</Application>
  <PresentationFormat>Экран (16:9)</PresentationFormat>
  <Paragraphs>52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Антон Дурнев</cp:lastModifiedBy>
  <cp:revision>3</cp:revision>
  <dcterms:created xsi:type="dcterms:W3CDTF">2026-04-27T18:50:51Z</dcterms:created>
  <dcterms:modified xsi:type="dcterms:W3CDTF">2026-04-27T20:50:16Z</dcterms:modified>
</cp:coreProperties>
</file>