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8" r:id="rId9"/>
    <p:sldId id="278" r:id="rId10"/>
    <p:sldId id="263" r:id="rId11"/>
    <p:sldId id="265" r:id="rId12"/>
    <p:sldId id="266" r:id="rId13"/>
    <p:sldId id="277" r:id="rId14"/>
  </p:sldIdLst>
  <p:sldSz cx="9906000" cy="6858000" type="A4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787" y="82"/>
      </p:cViewPr>
      <p:guideLst>
        <p:guide orient="horz" pos="2183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2697" y="1300787"/>
            <a:ext cx="706060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2697" y="3886202"/>
            <a:ext cx="706060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4D7CE-694F-4AD1-8B74-D6E503A27019}" type="datetimeFigureOut">
              <a:rPr lang="ru-RU" smtClean="0"/>
              <a:t>06.05.2026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5DDF5-BD40-493A-8BE2-B45CF933629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8625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58" y="4289374"/>
            <a:ext cx="8421101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62605" y="698261"/>
            <a:ext cx="7980807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2443" y="5108728"/>
            <a:ext cx="8421117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4D7CE-694F-4AD1-8B74-D6E503A27019}" type="datetimeFigureOut">
              <a:rPr lang="ru-RU" smtClean="0"/>
              <a:t>06.05.2026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5DDF5-BD40-493A-8BE2-B45CF933629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5867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43" y="609601"/>
            <a:ext cx="8421117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2443" y="4204821"/>
            <a:ext cx="8421117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4D7CE-694F-4AD1-8B74-D6E503A27019}" type="datetimeFigureOut">
              <a:rPr lang="ru-RU" smtClean="0"/>
              <a:t>06.05.2026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5DDF5-BD40-493A-8BE2-B45CF933629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8746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047" y="872589"/>
            <a:ext cx="7558486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98024" y="3610032"/>
            <a:ext cx="7111243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2443" y="4372798"/>
            <a:ext cx="8421117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4D7CE-694F-4AD1-8B74-D6E503A27019}" type="datetimeFigureOut">
              <a:rPr lang="ru-RU" smtClean="0"/>
              <a:t>06.05.2026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5DDF5-BD40-493A-8BE2-B45CF933629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99095" y="887859"/>
            <a:ext cx="592462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04308" y="3120015"/>
            <a:ext cx="59977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98867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43" y="2138723"/>
            <a:ext cx="8421117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2443" y="4662335"/>
            <a:ext cx="8421117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4D7CE-694F-4AD1-8B74-D6E503A27019}" type="datetimeFigureOut">
              <a:rPr lang="ru-RU" smtClean="0"/>
              <a:t>06.05.2026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5DDF5-BD40-493A-8BE2-B45CF933629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1480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742443" y="609600"/>
            <a:ext cx="8421117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42442" y="2367093"/>
            <a:ext cx="268041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742442" y="2943357"/>
            <a:ext cx="268041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17567" y="2367093"/>
            <a:ext cx="267436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608597" y="2943357"/>
            <a:ext cx="268397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478305" y="2367093"/>
            <a:ext cx="2685254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478305" y="2943357"/>
            <a:ext cx="2685254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4D7CE-694F-4AD1-8B74-D6E503A27019}" type="datetimeFigureOut">
              <a:rPr lang="ru-RU" smtClean="0"/>
              <a:t>06.05.2026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5DDF5-BD40-493A-8BE2-B45CF933629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4464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742443" y="610772"/>
            <a:ext cx="8421117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742442" y="4204820"/>
            <a:ext cx="267833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42442" y="2367093"/>
            <a:ext cx="2678333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742442" y="4781082"/>
            <a:ext cx="2678333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09742" y="4204820"/>
            <a:ext cx="268273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608595" y="2367093"/>
            <a:ext cx="268397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608595" y="4781082"/>
            <a:ext cx="268397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478306" y="4204820"/>
            <a:ext cx="2681804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478305" y="2367093"/>
            <a:ext cx="268525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478203" y="4781080"/>
            <a:ext cx="2685356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4D7CE-694F-4AD1-8B74-D6E503A27019}" type="datetimeFigureOut">
              <a:rPr lang="ru-RU" smtClean="0"/>
              <a:t>06.05.2026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5DDF5-BD40-493A-8BE2-B45CF933629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9377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742443" y="2367095"/>
            <a:ext cx="8421117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4D7CE-694F-4AD1-8B74-D6E503A27019}" type="datetimeFigureOut">
              <a:rPr lang="ru-RU" smtClean="0"/>
              <a:t>06.05.2026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5DDF5-BD40-493A-8BE2-B45CF933629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18042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609603"/>
            <a:ext cx="2074578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742443" y="609603"/>
            <a:ext cx="6222713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4D7CE-694F-4AD1-8B74-D6E503A27019}" type="datetimeFigureOut">
              <a:rPr lang="ru-RU" smtClean="0"/>
              <a:t>06.05.2026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5DDF5-BD40-493A-8BE2-B45CF933629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8727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742441" y="2367094"/>
            <a:ext cx="8420609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4D7CE-694F-4AD1-8B74-D6E503A27019}" type="datetimeFigureOut">
              <a:rPr lang="ru-RU" smtClean="0"/>
              <a:t>06.05.2026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5DDF5-BD40-493A-8BE2-B45CF933629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4051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42" y="828565"/>
            <a:ext cx="8410799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42" y="3657459"/>
            <a:ext cx="8410799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4D7CE-694F-4AD1-8B74-D6E503A27019}" type="datetimeFigureOut">
              <a:rPr lang="ru-RU" smtClean="0"/>
              <a:t>06.05.2026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5DDF5-BD40-493A-8BE2-B45CF933629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6457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42443" y="618519"/>
            <a:ext cx="8421116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742441" y="2367094"/>
            <a:ext cx="4148647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014912" y="2367094"/>
            <a:ext cx="4148138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4D7CE-694F-4AD1-8B74-D6E503A27019}" type="datetimeFigureOut">
              <a:rPr lang="ru-RU" smtClean="0"/>
              <a:t>06.05.2026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5DDF5-BD40-493A-8BE2-B45CF933629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5214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42443" y="618519"/>
            <a:ext cx="8421116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1392" y="2371018"/>
            <a:ext cx="3959698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742442" y="3051014"/>
            <a:ext cx="414864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97094" y="2371018"/>
            <a:ext cx="396646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014913" y="3051014"/>
            <a:ext cx="4148139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4D7CE-694F-4AD1-8B74-D6E503A27019}" type="datetimeFigureOut">
              <a:rPr lang="ru-RU" smtClean="0"/>
              <a:t>06.05.2026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5DDF5-BD40-493A-8BE2-B45CF933629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1897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4D7CE-694F-4AD1-8B74-D6E503A27019}" type="datetimeFigureOut">
              <a:rPr lang="ru-RU" smtClean="0"/>
              <a:t>06.05.2026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5DDF5-BD40-493A-8BE2-B45CF933629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5380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4D7CE-694F-4AD1-8B74-D6E503A27019}" type="datetimeFigureOut">
              <a:rPr lang="ru-RU" smtClean="0"/>
              <a:t>06.05.2026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5DDF5-BD40-493A-8BE2-B45CF933629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2395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42" y="609600"/>
            <a:ext cx="3197747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4125926" y="609602"/>
            <a:ext cx="5037632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2442" y="2632852"/>
            <a:ext cx="3197748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4D7CE-694F-4AD1-8B74-D6E503A27019}" type="datetimeFigureOut">
              <a:rPr lang="ru-RU" smtClean="0"/>
              <a:t>06.05.2026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5DDF5-BD40-493A-8BE2-B45CF933629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3791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43" y="609600"/>
            <a:ext cx="4473753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21293" y="609601"/>
            <a:ext cx="3256339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2458" y="2632854"/>
            <a:ext cx="4473738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4D7CE-694F-4AD1-8B74-D6E503A27019}" type="datetimeFigureOut">
              <a:rPr lang="ru-RU" smtClean="0"/>
              <a:t>06.05.2026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5DDF5-BD40-493A-8BE2-B45CF933629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1220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906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2443" y="618519"/>
            <a:ext cx="8421116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43" y="2367095"/>
            <a:ext cx="8421117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38974" y="5883277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064D7CE-694F-4AD1-8B74-D6E503A27019}" type="datetimeFigureOut">
              <a:rPr lang="ru-RU" smtClean="0"/>
              <a:t>06.05.2026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2443" y="5883277"/>
            <a:ext cx="5421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2636" y="5883277"/>
            <a:ext cx="6209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3A5DDF5-BD40-493A-8BE2-B45CF933629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8620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46" b="89848" l="4530" r="95931">
                        <a14:foregroundMark x1="80034" y1="77851" x2="86116" y2="60844"/>
                        <a14:foregroundMark x1="83221" y1="62360" x2="83725" y2="56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3" t="1368" r="3873" b="8119"/>
          <a:stretch/>
        </p:blipFill>
        <p:spPr>
          <a:xfrm>
            <a:off x="115615" y="-17051"/>
            <a:ext cx="9207062" cy="570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0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6123" y="-173420"/>
            <a:ext cx="4473753" cy="909146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90732" y="4845267"/>
            <a:ext cx="7124535" cy="1844566"/>
          </a:xfrm>
        </p:spPr>
        <p:txBody>
          <a:bodyPr>
            <a:normAutofit fontScale="55000" lnSpcReduction="20000"/>
          </a:bodyPr>
          <a:lstStyle/>
          <a:p>
            <a:r>
              <a:rPr lang="ru-RU" alt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Народное творчество мордвы многообразно: ювелирное искусство, вышивка, узорное ткачество, шитьё бисером, художественная обработка дерева, хореография, устное поэтическое и музыкальное искусство, сказки, пословицы и поговорки, загадки. </a:t>
            </a:r>
          </a:p>
          <a:p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23" y="848711"/>
            <a:ext cx="4351308" cy="38835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8027" y="848710"/>
            <a:ext cx="4582808" cy="388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1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31010" y="459825"/>
            <a:ext cx="6367805" cy="78302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мордовская свадьба  </a:t>
            </a:r>
            <a:r>
              <a:rPr lang="ru-RU" b="1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9119" y="1665622"/>
            <a:ext cx="1385902" cy="4467164"/>
          </a:xfrm>
        </p:spPr>
        <p:txBody>
          <a:bodyPr>
            <a:normAutofit/>
          </a:bodyPr>
          <a:lstStyle/>
          <a:p>
            <a:r>
              <a:rPr lang="ru-RU" sz="1900" b="1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59" y="1313792"/>
            <a:ext cx="5746669" cy="3965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905788" y="228600"/>
            <a:ext cx="372038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тем, как отправиться сватать невесту,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отрезал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хлеба горбушку, вынимал из нее мякиш и заполнял медом. Ночью верхом на лошади он ехал к дому невесты и клал горбушку на воротный столб и уезжал. Отец девушки соглашался или возвращал хлеб с мёдом. За невестой снаряжали свадебный поезд. </a:t>
            </a:r>
          </a:p>
        </p:txBody>
      </p:sp>
    </p:spTree>
    <p:extLst>
      <p:ext uri="{BB962C8B-B14F-4D97-AF65-F5344CB8AC3E}">
        <p14:creationId xmlns:p14="http://schemas.microsoft.com/office/powerpoint/2010/main" val="202820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33241" y="378321"/>
            <a:ext cx="8232214" cy="4315831"/>
          </a:xfrm>
        </p:spPr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601" y="350243"/>
            <a:ext cx="8127493" cy="4222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19239" y="4797523"/>
            <a:ext cx="8393855" cy="2109463"/>
          </a:xfrm>
        </p:spPr>
        <p:txBody>
          <a:bodyPr>
            <a:normAutofit fontScale="92500" lnSpcReduction="20000"/>
          </a:bodyPr>
          <a:lstStyle/>
          <a:p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Последним большим зимним праздником была масленица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этого праздника молодежь каталась на лошадях, пела, плясала. Основное гуляние происходило на масленичной горе Здесь катались с гор и играли. </a:t>
            </a:r>
          </a:p>
          <a:p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8399" y="189722"/>
            <a:ext cx="847348" cy="6194750"/>
          </a:xfrm>
          <a:prstGeom prst="rect">
            <a:avLst/>
          </a:prstGeom>
        </p:spPr>
        <p:txBody>
          <a:bodyPr vert="wordArtVert" wrap="square">
            <a:spAutoFit/>
          </a:bodyPr>
          <a:lstStyle/>
          <a:p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Масленица</a:t>
            </a:r>
          </a:p>
        </p:txBody>
      </p:sp>
    </p:spTree>
    <p:extLst>
      <p:ext uri="{BB962C8B-B14F-4D97-AF65-F5344CB8AC3E}">
        <p14:creationId xmlns:p14="http://schemas.microsoft.com/office/powerpoint/2010/main" val="115617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34140" cy="6908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8132" y="236483"/>
            <a:ext cx="9017876" cy="92333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СИЛА РОССИИ</a:t>
            </a:r>
            <a:endParaRPr lang="ru-RU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5880538"/>
            <a:ext cx="9017876" cy="1015663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ru-RU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ЕДИНСТВЕ</a:t>
            </a:r>
            <a:endParaRPr lang="ru-RU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60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4258" y="441434"/>
            <a:ext cx="5057258" cy="1529255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состав населения России</a:t>
            </a:r>
            <a:endParaRPr lang="ru-RU" b="1" dirty="0"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2" r="18842"/>
          <a:stretch>
            <a:fillRect/>
          </a:stretch>
        </p:blipFill>
        <p:spPr>
          <a:xfrm>
            <a:off x="5247893" y="578069"/>
            <a:ext cx="4305300" cy="51816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4951" y="1970689"/>
            <a:ext cx="4620745" cy="4009699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Россия, согласно конституции, является многонациональным государством. </a:t>
            </a:r>
          </a:p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её территории проживает более 180 народов, в их число входят народы живущие в пределах нашей страны.</a:t>
            </a:r>
          </a:p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из народов России отличается по языку, укладу жизни, обычаям, историческим традициям, культуре.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24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19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73755" y="303785"/>
            <a:ext cx="7361033" cy="856593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МОРДВА</a:t>
            </a:r>
            <a:endParaRPr lang="ru-RU" sz="5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632DC6EF-A3EA-4F5F-968B-1337AD1E3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381052"/>
            <a:ext cx="5813524" cy="5223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 мордовской национальности </a:t>
            </a:r>
            <a:r>
              <a:rPr lang="ru-RU" sz="2400" b="1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широко </a:t>
            </a:r>
            <a:r>
              <a:rPr lang="ru-RU" sz="2400" b="1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расселены </a:t>
            </a:r>
            <a:r>
              <a:rPr lang="ru-RU" sz="2400" b="1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всей территории </a:t>
            </a:r>
            <a:r>
              <a:rPr lang="ru-RU" sz="2400" b="1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</a:t>
            </a:r>
          </a:p>
          <a:p>
            <a:r>
              <a:rPr lang="ru-RU" sz="2400" b="1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основная часть проживает на территории мордовской республики</a:t>
            </a:r>
          </a:p>
          <a:p>
            <a:r>
              <a:rPr lang="ru-RU" sz="2400" b="1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эрзянский, </a:t>
            </a:r>
            <a:r>
              <a:rPr lang="ru-RU" sz="2400" b="1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мокшанский</a:t>
            </a:r>
            <a:r>
              <a:rPr lang="ru-RU" sz="2400" b="1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русский языки являются равноправными государственными языками  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918388" y="183931"/>
            <a:ext cx="3900240" cy="4687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Рисунок 3"/>
          <p:cNvSpPr>
            <a:spLocks noGrp="1"/>
          </p:cNvSpPr>
          <p:nvPr>
            <p:ph type="pic" idx="1"/>
          </p:nvPr>
        </p:nvSpPr>
        <p:spPr>
          <a:xfrm>
            <a:off x="5969385" y="183931"/>
            <a:ext cx="3900241" cy="4656082"/>
          </a:xfrm>
        </p:spPr>
      </p:sp>
    </p:spTree>
    <p:extLst>
      <p:ext uri="{BB962C8B-B14F-4D97-AF65-F5344CB8AC3E}">
        <p14:creationId xmlns:p14="http://schemas.microsoft.com/office/powerpoint/2010/main" val="47563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6123" y="42947"/>
            <a:ext cx="4473753" cy="746235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флаг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209627" y="789182"/>
            <a:ext cx="4528206" cy="2915421"/>
          </a:xfrm>
        </p:spPr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5462" y="583325"/>
            <a:ext cx="4498428" cy="5969984"/>
          </a:xfrm>
        </p:spPr>
        <p:txBody>
          <a:bodyPr>
            <a:normAutofit fontScale="77500" lnSpcReduction="20000"/>
          </a:bodyPr>
          <a:lstStyle/>
          <a:p>
            <a:pPr algn="l">
              <a:lnSpc>
                <a:spcPct val="90000"/>
              </a:lnSpc>
            </a:pPr>
            <a:r>
              <a:rPr lang="ru-RU" altLang="ru-RU" sz="3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l">
              <a:lnSpc>
                <a:spcPct val="90000"/>
              </a:lnSpc>
            </a:pPr>
            <a:r>
              <a:rPr lang="ru-RU" altLang="ru-RU" sz="2800" b="1" u="sng" cap="non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Белый </a:t>
            </a:r>
            <a:r>
              <a:rPr lang="ru-RU" altLang="ru-RU" sz="2800" b="1" cap="non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чистота, мудрость,    миролюбие, девственная красота;</a:t>
            </a:r>
          </a:p>
          <a:p>
            <a:pPr algn="l">
              <a:lnSpc>
                <a:spcPct val="90000"/>
              </a:lnSpc>
            </a:pPr>
            <a:endParaRPr lang="ru-RU" altLang="ru-RU" sz="2800" b="1" u="sng" cap="none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90000"/>
              </a:lnSpc>
            </a:pPr>
            <a:r>
              <a:rPr lang="ru-RU" altLang="ru-RU" sz="2800" b="1" u="sng" cap="non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Синий </a:t>
            </a:r>
            <a:r>
              <a:rPr lang="ru-RU" altLang="ru-RU" sz="2800" b="1" cap="non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величие, честь, сила, приверженность традициям;</a:t>
            </a:r>
          </a:p>
          <a:p>
            <a:pPr algn="l">
              <a:lnSpc>
                <a:spcPct val="90000"/>
              </a:lnSpc>
            </a:pPr>
            <a:endParaRPr lang="ru-RU" altLang="ru-RU" sz="2800" b="1" u="sng" cap="none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90000"/>
              </a:lnSpc>
            </a:pPr>
            <a:r>
              <a:rPr lang="ru-RU" altLang="ru-RU" sz="2800" b="1" u="sng" cap="non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Мареновый</a:t>
            </a:r>
            <a:r>
              <a:rPr lang="ru-RU" altLang="ru-RU" sz="2800" b="1" cap="non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любовь, </a:t>
            </a:r>
          </a:p>
          <a:p>
            <a:pPr algn="l">
              <a:lnSpc>
                <a:spcPct val="90000"/>
              </a:lnSpc>
            </a:pPr>
            <a:r>
              <a:rPr lang="ru-RU" altLang="ru-RU" sz="2800" b="1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altLang="ru-RU" sz="2800" b="1" cap="non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ужество, правое дело.</a:t>
            </a:r>
          </a:p>
          <a:p>
            <a:pPr algn="l">
              <a:lnSpc>
                <a:spcPct val="90000"/>
              </a:lnSpc>
            </a:pPr>
            <a:endParaRPr lang="ru-RU" altLang="ru-RU" sz="2800" b="1" cap="none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90000"/>
              </a:lnSpc>
            </a:pPr>
            <a:r>
              <a:rPr lang="ru-RU" altLang="ru-RU" sz="2800" b="1" cap="non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Восьмиугольная розетка, которая украшает флаг республики </a:t>
            </a:r>
            <a:r>
              <a:rPr lang="ru-RU" altLang="ru-RU" sz="2800" b="1" cap="none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мордовия</a:t>
            </a:r>
            <a:r>
              <a:rPr lang="ru-RU" altLang="ru-RU" sz="2800" b="1" cap="non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- это древний славянский символ солнца. </a:t>
            </a:r>
          </a:p>
          <a:p>
            <a:pPr algn="l">
              <a:lnSpc>
                <a:spcPct val="90000"/>
              </a:lnSpc>
            </a:pPr>
            <a:r>
              <a:rPr lang="ru-RU" altLang="ru-RU" sz="2800" b="1" cap="non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он означает благополучие, процветание, развитие, движение вперед, добро, открытость, стабильность и теплоту. </a:t>
            </a:r>
          </a:p>
          <a:p>
            <a:pPr>
              <a:lnSpc>
                <a:spcPct val="90000"/>
              </a:lnSpc>
            </a:pPr>
            <a:endParaRPr lang="ru-RU" sz="2800" cap="none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1695" t="2068" r="15373" b="43909"/>
          <a:stretch/>
        </p:blipFill>
        <p:spPr>
          <a:xfrm>
            <a:off x="5209627" y="791319"/>
            <a:ext cx="4528206" cy="2915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081313" y="3988676"/>
            <a:ext cx="47848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Кроме того, расцветка перекликается с российским </a:t>
            </a:r>
            <a:r>
              <a:rPr lang="ru-RU" alt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три-</a:t>
            </a:r>
            <a:r>
              <a:rPr lang="ru-RU" altLang="ru-RU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колором</a:t>
            </a: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 является символом единства </a:t>
            </a:r>
            <a:endParaRPr lang="ru-RU" altLang="ru-RU" sz="2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 </a:t>
            </a: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Мордовии.</a:t>
            </a:r>
          </a:p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2386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1583" y="0"/>
            <a:ext cx="3861088" cy="914398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герб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878762" y="662150"/>
            <a:ext cx="4763377" cy="5087495"/>
          </a:xfrm>
        </p:spPr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5258" y="709445"/>
            <a:ext cx="4473738" cy="5549462"/>
          </a:xfrm>
        </p:spPr>
        <p:txBody>
          <a:bodyPr>
            <a:normAutofit fontScale="47500" lnSpcReduction="20000"/>
          </a:bodyPr>
          <a:lstStyle/>
          <a:p>
            <a:pPr algn="l">
              <a:lnSpc>
                <a:spcPct val="150000"/>
              </a:lnSpc>
            </a:pPr>
            <a:r>
              <a:rPr lang="ru-RU" altLang="ru-RU" sz="29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Красное </a:t>
            </a:r>
            <a:r>
              <a:rPr lang="ru-RU" altLang="ru-RU" sz="29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«Государственный герб Республики Мордовия представляет собой изображение геральдического щита маренового (тёмно-красного), белого и тёмно-синего цвета с гербом </a:t>
            </a:r>
            <a:r>
              <a:rPr lang="ru-RU" altLang="ru-RU" sz="29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г.Саранска</a:t>
            </a:r>
            <a:r>
              <a:rPr lang="ru-RU" altLang="ru-RU" sz="29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середине, обрамлённого: золотыми колосьями пшеницы, олицетворяющими традиционную приверженность мордовского народа к сельскохозяйственному труду, перевитыми лентой маренового, белого и тёмно-синего цветов; шейной гривной (национальное украшение) цвета золота, на которой семь орнаментов, означающих количество городов республики, заканчивающейся солярным знаком, восьмиконечной розетко</a:t>
            </a:r>
            <a:r>
              <a:rPr lang="ru-RU" altLang="ru-RU" sz="29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й, </a:t>
            </a:r>
            <a:r>
              <a:rPr lang="ru-RU" altLang="ru-RU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символом солнца, красного цвета". ». </a:t>
            </a:r>
            <a:r>
              <a:rPr lang="ru-RU" alt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1683" t="22502" r="23941"/>
          <a:stretch/>
        </p:blipFill>
        <p:spPr>
          <a:xfrm>
            <a:off x="4897714" y="662150"/>
            <a:ext cx="4744425" cy="5069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350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696" y="-147148"/>
            <a:ext cx="9506607" cy="110358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Вера исповедания – </a:t>
            </a:r>
            <a:r>
              <a:rPr lang="ru-RU" b="1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православие.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35055" y="630618"/>
            <a:ext cx="8770883" cy="3941379"/>
          </a:xfrm>
        </p:spPr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01800" y="5223639"/>
            <a:ext cx="4204138" cy="788276"/>
          </a:xfrm>
        </p:spPr>
        <p:txBody>
          <a:bodyPr>
            <a:normAutofit fontScale="85000" lnSpcReduction="20000"/>
          </a:bodyPr>
          <a:lstStyle/>
          <a:p>
            <a:r>
              <a:rPr lang="ru-RU" sz="2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Собор Казанской Божьей Матери, Саранск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55" y="630617"/>
            <a:ext cx="4317945" cy="3941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1" y="630618"/>
            <a:ext cx="4452938" cy="3941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04497" y="5223639"/>
            <a:ext cx="42251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СОБОР СВЯТОГО ФЕОДОРА УШАКОВА, САРАНСК</a:t>
            </a:r>
            <a:endParaRPr lang="ru-RU" sz="2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16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-1194498" y="0"/>
            <a:ext cx="8421116" cy="1596177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костюмы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6376" y="1482956"/>
            <a:ext cx="3176929" cy="52507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Объект 2"/>
          <p:cNvSpPr>
            <a:spLocks noGrp="1"/>
          </p:cNvSpPr>
          <p:nvPr>
            <p:ph sz="quarter" idx="14"/>
          </p:nvPr>
        </p:nvSpPr>
        <p:spPr>
          <a:xfrm>
            <a:off x="3921590" y="1539567"/>
            <a:ext cx="5789970" cy="52507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нательной одеждой женщин была рубаха </a:t>
            </a:r>
            <a:r>
              <a:rPr lang="ru-RU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тунико</a:t>
            </a:r>
            <a:r>
              <a:rPr lang="ru-RU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-образного покроя.  . Рукава были прямые, их длина равнялась ширине холста. Воротника не было. Края выреза скреплялись кольцевой застежкой - </a:t>
            </a:r>
            <a:r>
              <a:rPr lang="ru-RU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сюлгамо</a:t>
            </a:r>
            <a:r>
              <a:rPr lang="ru-RU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Внизу передние полотнища для удобства при ходьбе и работе не зашивались до конца на 12-15 см. Главным украшением рубахи была вышивка, очень плотная. Она окаймляла ворот рубахи, рукава, подол, располагалась широкой полосой по переднему шву и продольными полосами по спине и груди. В праздники поверх нижней рубахи девушки и молодые женщины одевали богато вышитую рубаху </a:t>
            </a:r>
            <a:r>
              <a:rPr lang="ru-RU" b="1" u="sng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u="sng" cap="non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покай</a:t>
            </a:r>
            <a:r>
              <a:rPr lang="ru-RU" b="1" u="sng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603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-1289092" y="0"/>
            <a:ext cx="8421116" cy="1596177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костюмы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312" y="1362644"/>
            <a:ext cx="3433762" cy="53609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Объект 2"/>
          <p:cNvSpPr>
            <a:spLocks noGrp="1"/>
          </p:cNvSpPr>
          <p:nvPr>
            <p:ph sz="quarter" idx="14"/>
          </p:nvPr>
        </p:nvSpPr>
        <p:spPr>
          <a:xfrm>
            <a:off x="3588073" y="1362644"/>
            <a:ext cx="6317927" cy="342410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Основными </a:t>
            </a: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частями мужского </a:t>
            </a: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костюма была </a:t>
            </a: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рубаха и штаны. </a:t>
            </a:r>
            <a:endParaRPr lang="ru-RU" altLang="ru-RU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Рубахи </a:t>
            </a: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носили на выпуск и подпоясывали самотканым узким пояском или ремнем. </a:t>
            </a:r>
            <a:endParaRPr lang="ru-RU" altLang="ru-RU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Летом </a:t>
            </a: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носили распашную одежду из холста - наподобие халата. Весной и осенью надевали </a:t>
            </a:r>
            <a:r>
              <a:rPr lang="ru-RU" alt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сумань</a:t>
            </a: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Также демисезонной одеждой был </a:t>
            </a:r>
            <a:r>
              <a:rPr lang="ru-RU" alt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чапан</a:t>
            </a: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Его одевали в дорогу поверх другой одежды и обычно подпоясывали широким кушаком. </a:t>
            </a: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Зимой </a:t>
            </a: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мужчины носили шубы из выделанных овчин. Из овчин также шили тулуп, который были длинным и прямым. </a:t>
            </a:r>
            <a:endParaRPr lang="ru-RU" altLang="ru-RU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Мужскими </a:t>
            </a: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головными уборами были валяные шапки белого и черного цвета, Летом колпак. Зимой носили шапки-ушанки и малахаи, картуз, который вытеснил валяные шапки. </a:t>
            </a:r>
          </a:p>
          <a:p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11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450</TotalTime>
  <Words>595</Words>
  <Application>Microsoft Office PowerPoint</Application>
  <PresentationFormat>Лист A4 (210x297 мм)</PresentationFormat>
  <Paragraphs>44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Times New Roman</vt:lpstr>
      <vt:lpstr>Tw Cen MT</vt:lpstr>
      <vt:lpstr>Капля</vt:lpstr>
      <vt:lpstr>Презентация PowerPoint</vt:lpstr>
      <vt:lpstr>Национальный состав населения России</vt:lpstr>
      <vt:lpstr>Презентация PowerPoint</vt:lpstr>
      <vt:lpstr>МОРДВА</vt:lpstr>
      <vt:lpstr>флаг</vt:lpstr>
      <vt:lpstr>герб</vt:lpstr>
      <vt:lpstr> Вера исповедания – православие. </vt:lpstr>
      <vt:lpstr>Национальные костюмы</vt:lpstr>
      <vt:lpstr>Национальные костюмы</vt:lpstr>
      <vt:lpstr>культура</vt:lpstr>
      <vt:lpstr> мордовская свадьба  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Вячеслав Тимофеев</dc:creator>
  <cp:lastModifiedBy>teacher</cp:lastModifiedBy>
  <cp:revision>29</cp:revision>
  <dcterms:created xsi:type="dcterms:W3CDTF">2020-10-04T09:52:13Z</dcterms:created>
  <dcterms:modified xsi:type="dcterms:W3CDTF">2026-05-06T13:07:33Z</dcterms:modified>
</cp:coreProperties>
</file>