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6" r:id="rId7"/>
    <p:sldId id="263" r:id="rId8"/>
    <p:sldId id="264" r:id="rId9"/>
    <p:sldId id="262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499"/>
    <a:srgbClr val="64513A"/>
    <a:srgbClr val="725841"/>
    <a:srgbClr val="E7D0BA"/>
    <a:srgbClr val="B16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46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7E558-8752-833C-DAB2-8D5299AEE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9E50D-F30E-2786-A4DE-E6C941D52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A6336-6794-DE36-061A-14FE60880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284F9-71FC-A370-C86C-B22E962E33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4" y="1905251"/>
            <a:ext cx="9144000" cy="51435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4892325" y="256250"/>
            <a:ext cx="4008600" cy="28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FAA9A0-D12A-F0EF-B973-4B5A01F2C04F}"/>
              </a:ext>
            </a:extLst>
          </p:cNvPr>
          <p:cNvSpPr/>
          <p:nvPr/>
        </p:nvSpPr>
        <p:spPr>
          <a:xfrm>
            <a:off x="506436" y="1349939"/>
            <a:ext cx="8032652" cy="8456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 0"/>
          <p:cNvSpPr txBox="1"/>
          <p:nvPr/>
        </p:nvSpPr>
        <p:spPr>
          <a:xfrm>
            <a:off x="277836" y="1464802"/>
            <a:ext cx="8489852" cy="1310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D3B4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Мордва: народ на перекрёстке культур</a:t>
            </a:r>
            <a:r>
              <a:rPr lang="en-US" sz="3800" b="1" dirty="0">
                <a:solidFill>
                  <a:srgbClr val="D3B4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800" dirty="0">
              <a:solidFill>
                <a:srgbClr val="D3B499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78D525-BC49-869F-DA07-4D0E3B0DCDF5}"/>
              </a:ext>
            </a:extLst>
          </p:cNvPr>
          <p:cNvSpPr/>
          <p:nvPr/>
        </p:nvSpPr>
        <p:spPr>
          <a:xfrm>
            <a:off x="4819942" y="2448541"/>
            <a:ext cx="2757268" cy="4994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7D418-112F-FAB2-A29D-5255EFBC265F}"/>
              </a:ext>
            </a:extLst>
          </p:cNvPr>
          <p:cNvSpPr txBox="1"/>
          <p:nvPr/>
        </p:nvSpPr>
        <p:spPr>
          <a:xfrm>
            <a:off x="5055861" y="2522860"/>
            <a:ext cx="261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D3B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Команда: «</a:t>
            </a:r>
            <a:r>
              <a:rPr lang="ru-RU" sz="1600" dirty="0" err="1">
                <a:solidFill>
                  <a:srgbClr val="D3B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Вастома</a:t>
            </a:r>
            <a:r>
              <a:rPr lang="ru-RU" sz="1600" dirty="0">
                <a:solidFill>
                  <a:srgbClr val="D3B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46" y="939700"/>
            <a:ext cx="4309808" cy="39498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98608" y="1188000"/>
            <a:ext cx="4016328" cy="31504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 Сегодня мы прикоснулись к удивительному миру мордвы. История мордвы учит нас главному: можно идти в ногу со временем, не теряя своих корней. Эрзяне и мокшане сохранили язык, обычаи и самобытность, став неотъемлемой частью многонациональной России.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 От древних обрядов «нового огня» до творчества скульптора Степана Эрьзи, от вышивки на традиционных рубахах «</a:t>
            </a:r>
            <a:r>
              <a:rPr lang="ru-RU" sz="14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панар</a:t>
            </a:r>
            <a:r>
              <a:rPr lang="ru-RU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 до современных фестивалей — культура мордвы продолжает развиваться.</a:t>
            </a:r>
          </a:p>
          <a:p>
            <a:pPr marL="0" indent="0" algn="l">
              <a:lnSpc>
                <a:spcPct val="100000"/>
              </a:lnSpc>
              <a:buNone/>
            </a:pPr>
            <a:endParaRPr lang="ru-RU" sz="1400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600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6FBC3-D3B5-8BA5-4678-3F9913502F25}"/>
              </a:ext>
            </a:extLst>
          </p:cNvPr>
          <p:cNvSpPr txBox="1"/>
          <p:nvPr/>
        </p:nvSpPr>
        <p:spPr>
          <a:xfrm>
            <a:off x="1209822" y="369919"/>
            <a:ext cx="750511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Мордовское наследие — ключ к будущему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7B9EAC-5017-871A-D40D-287F96EB2B1F}"/>
              </a:ext>
            </a:extLst>
          </p:cNvPr>
          <p:cNvSpPr/>
          <p:nvPr/>
        </p:nvSpPr>
        <p:spPr>
          <a:xfrm>
            <a:off x="2641884" y="4250761"/>
            <a:ext cx="5859193" cy="6984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Давайте же ценить это наследие! Ведь чем глубже мы знаем свои истоки, тем увереннее строим будущее!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00" y="941547"/>
            <a:ext cx="4312500" cy="394610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112400" y="532116"/>
            <a:ext cx="80316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Корни мордвы: путь от Урала к Поволжью
</a:t>
            </a:r>
            <a:endParaRPr lang="en-US" sz="2500" dirty="0"/>
          </a:p>
        </p:txBody>
      </p:sp>
      <p:sp>
        <p:nvSpPr>
          <p:cNvPr id="5" name="Text 1"/>
          <p:cNvSpPr txBox="1"/>
          <p:nvPr/>
        </p:nvSpPr>
        <p:spPr>
          <a:xfrm>
            <a:off x="4966837" y="1247577"/>
            <a:ext cx="3459711" cy="3350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r>
              <a:rPr lang="ru-RU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Прародиной финно-угорских племён, к которым относится и мордва, считаются Урал и Предуралье. Постепенно племена мигрировали на запад, осваивая новые земли.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Формирование мордовского этноса началось ещё в эпоху городецкой культуры (с VI века до н. э. по II век н. э.) на территории Среднего Поволжья, вдоль Оки и Дона.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50" y="1105262"/>
            <a:ext cx="4208700" cy="184952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275" y="1105262"/>
            <a:ext cx="4208700" cy="1849526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467849" y="3051375"/>
            <a:ext cx="3992041" cy="1337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Эрзя — восточные носители традиций
</a:t>
            </a: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Эрзяне характеризуются своим языком с пятью диалектами и этническими субгруппами шокша и терюхане. Их культура имеет богатые обычаи и отличается контрастной внешностью.
</a:t>
            </a:r>
            <a:endParaRPr lang="en-US" sz="1600" dirty="0"/>
          </a:p>
        </p:txBody>
      </p:sp>
      <p:sp>
        <p:nvSpPr>
          <p:cNvPr id="11" name="Text 2"/>
          <p:cNvSpPr txBox="1"/>
          <p:nvPr/>
        </p:nvSpPr>
        <p:spPr>
          <a:xfrm>
            <a:off x="4741237" y="3051375"/>
            <a:ext cx="4007463" cy="1195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Мокша — западная мордовская ветвь
</a:t>
            </a: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Мокшанский язык включает три диалекта, а субэтнос каратаи сохраняет свои особенности. Мокша </a:t>
            </a:r>
            <a:r>
              <a:rPr lang="en-US" sz="14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выделяется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характерными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праздниками.
</a:t>
            </a:r>
            <a:endParaRPr lang="en-US" sz="1600" dirty="0"/>
          </a:p>
        </p:txBody>
      </p:sp>
      <p:sp>
        <p:nvSpPr>
          <p:cNvPr id="12" name="Text 3"/>
          <p:cNvSpPr txBox="1"/>
          <p:nvPr/>
        </p:nvSpPr>
        <p:spPr>
          <a:xfrm>
            <a:off x="1386144" y="549225"/>
            <a:ext cx="82794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Два народа под общим именем «мордва»
</a:t>
            </a:r>
            <a:endParaRPr lang="en-US" sz="25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28BDA4-CB1A-6CD6-B7D8-193D506B1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789" y="1105262"/>
            <a:ext cx="1868186" cy="18495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FB8BDF-29C5-E7A5-76A7-AC460291AE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50" y="1095932"/>
            <a:ext cx="1868186" cy="186818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6563DE4-2B75-00A3-E3DE-B338AF8E773B}"/>
              </a:ext>
            </a:extLst>
          </p:cNvPr>
          <p:cNvSpPr/>
          <p:nvPr/>
        </p:nvSpPr>
        <p:spPr>
          <a:xfrm>
            <a:off x="1022312" y="4326381"/>
            <a:ext cx="7099376" cy="398894"/>
          </a:xfrm>
          <a:prstGeom prst="rect">
            <a:avLst/>
          </a:prstGeom>
          <a:solidFill>
            <a:srgbClr val="B1641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AF4C0-2E1B-090D-9687-789E1302DBB4}"/>
              </a:ext>
            </a:extLst>
          </p:cNvPr>
          <p:cNvSpPr txBox="1"/>
          <p:nvPr/>
        </p:nvSpPr>
        <p:spPr>
          <a:xfrm>
            <a:off x="813515" y="4264218"/>
            <a:ext cx="7589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E7D0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объединяет общая земля, схожие обычаи и глубокое уважение к природе. Письменность создана на основе русской графики Кириллицы.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50" y="1105262"/>
            <a:ext cx="4208700" cy="184952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275" y="1105262"/>
            <a:ext cx="4208700" cy="184952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336875" y="3051375"/>
            <a:ext cx="4136651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Главные божества мордов
</a:t>
            </a:r>
            <a:r>
              <a:rPr lang="en-US" sz="8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Шкай у мокшан и Никше у эрзян являются центральными персонажами мифологии. Обряды проводились в лесах, с жертвоприношениями и молитвами за урожай и здоровье скота.
</a:t>
            </a:r>
            <a:endParaRPr lang="en-US" sz="1600" dirty="0"/>
          </a:p>
        </p:txBody>
      </p:sp>
      <p:sp>
        <p:nvSpPr>
          <p:cNvPr id="8" name="Text 2"/>
          <p:cNvSpPr txBox="1"/>
          <p:nvPr/>
        </p:nvSpPr>
        <p:spPr>
          <a:xfrm>
            <a:off x="4608275" y="3051375"/>
            <a:ext cx="4366913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Обряд «нового огня» </a:t>
            </a:r>
            <a:r>
              <a:rPr lang="en-US" sz="1600" b="1" dirty="0" err="1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символ</a:t>
            </a:r>
            <a:r>
              <a:rPr lang="en-US" sz="1600" b="1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обновления
</a:t>
            </a:r>
            <a:r>
              <a:rPr lang="en-US" sz="8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Перед </a:t>
            </a:r>
            <a:r>
              <a:rPr lang="en-US" sz="1400" dirty="0" err="1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посевной</a:t>
            </a:r>
            <a:r>
              <a:rPr lang="en-US" sz="14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4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добывали новый огонь трением</a:t>
            </a:r>
            <a:r>
              <a:rPr lang="en-US" sz="14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r>
              <a:rPr lang="ru-RU" sz="14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разжигали костры, через которые проводили скот, </a:t>
            </a:r>
            <a:r>
              <a:rPr lang="en-US" sz="1400" dirty="0" err="1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</a:t>
            </a:r>
            <a:r>
              <a:rPr lang="en-US" sz="1400" dirty="0">
                <a:solidFill>
                  <a:srgbClr val="9068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символизирует очищение и плодородие, поддерживая связь с природой и циклом жизни.
</a:t>
            </a:r>
            <a:endParaRPr lang="en-US" sz="1600" dirty="0"/>
          </a:p>
        </p:txBody>
      </p:sp>
      <p:sp>
        <p:nvSpPr>
          <p:cNvPr id="9" name="Text 3"/>
          <p:cNvSpPr txBox="1"/>
          <p:nvPr/>
        </p:nvSpPr>
        <p:spPr>
          <a:xfrm>
            <a:off x="325050" y="644542"/>
            <a:ext cx="84918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6540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Духовные корни и обрядовые традиции
</a:t>
            </a:r>
            <a:endParaRPr lang="en-US" sz="2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81" y="1104169"/>
            <a:ext cx="2796681" cy="185170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185" y="1104169"/>
            <a:ext cx="2796681" cy="185170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5543" y="1104169"/>
            <a:ext cx="2796681" cy="185170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419872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Зимние </a:t>
            </a:r>
            <a:r>
              <a:rPr lang="en-US" sz="13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Святки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</a:t>
            </a:r>
            <a:r>
              <a:rPr lang="ru-RU" sz="13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Роштувонь</a:t>
            </a:r>
            <a:r>
              <a:rPr lang="ru-RU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3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куд</a:t>
            </a:r>
            <a:r>
              <a:rPr lang="ru-RU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 время Святок ряженые с колядками обходят дома, а особое печенье «пештть» играет роль угощения и символа общего благополучия.
</a:t>
            </a:r>
            <a:endParaRPr lang="en-US" sz="1300" dirty="0"/>
          </a:p>
        </p:txBody>
      </p:sp>
      <p:sp>
        <p:nvSpPr>
          <p:cNvPr id="13" name="Text 2"/>
          <p:cNvSpPr txBox="1"/>
          <p:nvPr/>
        </p:nvSpPr>
        <p:spPr>
          <a:xfrm>
            <a:off x="3259538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Акша келу — майский праздник берёзы
</a:t>
            </a:r>
            <a:r>
              <a:rPr lang="en-US" sz="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Праздник мокшан с берёзовыми хороводами, традиционной борьбой на поясах и национальной кухней, отмечаемый в селах Поволжья.
</a:t>
            </a:r>
            <a:endParaRPr lang="en-US" sz="1300" dirty="0"/>
          </a:p>
        </p:txBody>
      </p:sp>
      <p:sp>
        <p:nvSpPr>
          <p:cNvPr id="14" name="Text 3"/>
          <p:cNvSpPr txBox="1"/>
          <p:nvPr/>
        </p:nvSpPr>
        <p:spPr>
          <a:xfrm>
            <a:off x="6103896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Велень Озкс — общинный славянский праздник
</a:t>
            </a:r>
            <a:r>
              <a:rPr lang="en-US" sz="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Июльские встречи эрзян с хлебом, мёдом, супом «букань ям» и молитвами подводят итог урожая и укрепляют единство общины.
</a:t>
            </a:r>
            <a:endParaRPr lang="en-US" sz="1300" dirty="0"/>
          </a:p>
        </p:txBody>
      </p:sp>
      <p:sp>
        <p:nvSpPr>
          <p:cNvPr id="15" name="Text 4"/>
          <p:cNvSpPr txBox="1"/>
          <p:nvPr/>
        </p:nvSpPr>
        <p:spPr>
          <a:xfrm>
            <a:off x="1964196" y="555673"/>
            <a:ext cx="82794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Праздничные традиции мордвы
</a:t>
            </a:r>
            <a:endParaRPr lang="en-US" sz="2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0717C-B615-E0A3-1ECB-2E093755E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655F7F2-8DDA-352F-F4C8-05ADB52B0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A23BAF37-890D-1820-02A2-DEEAF9097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4E884B49-8081-26BC-BE9C-974D947AB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81" y="1104169"/>
            <a:ext cx="2796681" cy="1851709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F8A1E115-C589-BD00-0278-2184D6C44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4ADB9574-4609-595D-D55C-A73BA370F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185" y="1104169"/>
            <a:ext cx="2796681" cy="1851709"/>
          </a:xfrm>
          <a:prstGeom prst="rect">
            <a:avLst/>
          </a:prstGeom>
        </p:spPr>
      </p:pic>
      <p:pic>
        <p:nvPicPr>
          <p:cNvPr id="7" name="Image 5" descr="preencoded.png">
            <a:extLst>
              <a:ext uri="{FF2B5EF4-FFF2-40B4-BE49-F238E27FC236}">
                <a16:creationId xmlns:a16="http://schemas.microsoft.com/office/drawing/2014/main" id="{EE64A66B-09FE-EAA5-31E0-E6C15CD9E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1C29D40F-A9BC-BFB0-4D2E-EEB79C48C8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5543" y="1104169"/>
            <a:ext cx="2796681" cy="1851709"/>
          </a:xfrm>
          <a:prstGeom prst="rect">
            <a:avLst/>
          </a:prstGeom>
        </p:spPr>
      </p:pic>
      <p:pic>
        <p:nvPicPr>
          <p:cNvPr id="9" name="Image 7" descr="preencoded.png">
            <a:extLst>
              <a:ext uri="{FF2B5EF4-FFF2-40B4-BE49-F238E27FC236}">
                <a16:creationId xmlns:a16="http://schemas.microsoft.com/office/drawing/2014/main" id="{6EB131A0-FE52-364D-5B11-A0C29DD82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>
            <a:extLst>
              <a:ext uri="{FF2B5EF4-FFF2-40B4-BE49-F238E27FC236}">
                <a16:creationId xmlns:a16="http://schemas.microsoft.com/office/drawing/2014/main" id="{38993339-CF20-E641-DECA-2D4B4D95A6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CADCE6FF-94B5-8748-3BEB-7BC3FF92528F}"/>
              </a:ext>
            </a:extLst>
          </p:cNvPr>
          <p:cNvSpPr txBox="1"/>
          <p:nvPr/>
        </p:nvSpPr>
        <p:spPr>
          <a:xfrm>
            <a:off x="419872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Поселения и </a:t>
            </a:r>
            <a:r>
              <a:rPr lang="en-US" sz="13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жилища</a:t>
            </a:r>
            <a:endParaRPr lang="ru-RU" sz="1300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Поселения: деревни и сёла (уличная или кучевая планировка).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Изба («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куд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 у мокшан, «кудо» у эрзян): двух‑ или трёхраздельная, с сенями и клетью; крыши — солома, кора, дранка.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Общинные дома — «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промксонь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кудо».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0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73B627A1-E2D7-83C7-AD2D-F059AED783BD}"/>
              </a:ext>
            </a:extLst>
          </p:cNvPr>
          <p:cNvSpPr txBox="1"/>
          <p:nvPr/>
        </p:nvSpPr>
        <p:spPr>
          <a:xfrm>
            <a:off x="3259538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Занятия и ремёсла
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Земледелие (рожь, полба, просо, лён, конопля) - орудие 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кереть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(соха)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Животноводство, пчеловодство, охота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Ремёсла: деревообработка, плетение, кузнечное и сапожное дело, вышивка, бисероплетение.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100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00" dirty="0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1A397B75-7CC6-7740-DBCF-B4DEC8EE5264}"/>
              </a:ext>
            </a:extLst>
          </p:cNvPr>
          <p:cNvSpPr txBox="1"/>
          <p:nvPr/>
        </p:nvSpPr>
        <p:spPr>
          <a:xfrm>
            <a:off x="6103896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3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Традиционная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кухня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блюда: кислый хлеб, пироги, блины 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пачат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лапша, салма.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Праздничные блюда: 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щеням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(у мокшан - жареное мясо с луком), селянка (у эрзян - мясо и ливер с приправами).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Напитки: 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пуре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(медовуха), брага, поза (квас из ржаной муки или свёклы).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AE4C33EE-3704-84E6-85FB-1138068C366E}"/>
              </a:ext>
            </a:extLst>
          </p:cNvPr>
          <p:cNvSpPr txBox="1"/>
          <p:nvPr/>
        </p:nvSpPr>
        <p:spPr>
          <a:xfrm>
            <a:off x="1723321" y="571644"/>
            <a:ext cx="82794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Быт мордвы: от дома до ремёсел
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6747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81" y="1104169"/>
            <a:ext cx="2796681" cy="185170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185" y="1104169"/>
            <a:ext cx="2796681" cy="185170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5543" y="1104169"/>
            <a:ext cx="2796681" cy="185170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7723" y="-379828"/>
            <a:ext cx="9144000" cy="560285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419872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Одежда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Основа - рубаха «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панар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 из белого холста с вышивкой (символы солнца, земли и т. д.).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Эрзянки: высокие головные уборы; девушки  - 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пехтим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замужние - сорока.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Мокшанки: мягкие чепцы или кичка; девочки - с лентами в волосах.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00" dirty="0"/>
          </a:p>
        </p:txBody>
      </p:sp>
      <p:sp>
        <p:nvSpPr>
          <p:cNvPr id="13" name="Text 2"/>
          <p:cNvSpPr txBox="1"/>
          <p:nvPr/>
        </p:nvSpPr>
        <p:spPr>
          <a:xfrm>
            <a:off x="3259538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Музыка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100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Музыка эрзян и мокшан — богата традициями и отражает их культуру, быт и мифологию. Она сочетает мелодичность, многоголосие и связь с природой, а тексты часто рассказывают о любви, труде, обрядах и родной земле.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00" dirty="0"/>
          </a:p>
        </p:txBody>
      </p:sp>
      <p:sp>
        <p:nvSpPr>
          <p:cNvPr id="14" name="Text 3"/>
          <p:cNvSpPr txBox="1"/>
          <p:nvPr/>
        </p:nvSpPr>
        <p:spPr>
          <a:xfrm>
            <a:off x="6103896" y="3051374"/>
            <a:ext cx="2620057" cy="15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Социальная организация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 XX века - большая семья (3-4 поколения).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Позже - малая семья при сохранении родственных связей.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Управление: старшина (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прявт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у мокшан, пря у эрзян) и старейшины.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Обычай взаимопомощи (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лездома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у мокшан, </a:t>
            </a:r>
            <a:r>
              <a:rPr lang="ru-RU" sz="11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лездамо</a:t>
            </a:r>
            <a:r>
              <a:rPr lang="ru-RU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у эрзян).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1300" dirty="0"/>
          </a:p>
        </p:txBody>
      </p:sp>
      <p:sp>
        <p:nvSpPr>
          <p:cNvPr id="15" name="Text 4"/>
          <p:cNvSpPr txBox="1"/>
          <p:nvPr/>
        </p:nvSpPr>
        <p:spPr>
          <a:xfrm>
            <a:off x="1723321" y="571644"/>
            <a:ext cx="82794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Быт мордвы: от дома до ремёсел
</a:t>
            </a:r>
            <a:endParaRPr lang="en-US" sz="25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38F270-A61E-373E-D1B6-DBA5318D75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982" y="1104169"/>
            <a:ext cx="2796680" cy="18589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F3C885-6153-F599-690E-BFAFC7761E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9339" y="1103350"/>
            <a:ext cx="2798527" cy="18589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5886D0-7FE5-BFDB-0B13-FE3A79066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5543" y="1103350"/>
            <a:ext cx="2796681" cy="18517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054" y="1013950"/>
            <a:ext cx="4163492" cy="3072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59500" y="560950"/>
            <a:ext cx="83970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Современное расселение мордвы
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259500" y="1217075"/>
            <a:ext cx="3828300" cy="267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Мордва проживает преимущественно в Мордовии и соседних регионах Поволжья и Урала.
</a:t>
            </a: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Запад Мордовии — мокшанское население, восток — эрзянское, с сильным культурным центром в Саранске.
</a:t>
            </a:r>
            <a:endParaRPr lang="en-US" sz="1500" dirty="0"/>
          </a:p>
        </p:txBody>
      </p:sp>
      <p:sp>
        <p:nvSpPr>
          <p:cNvPr id="8" name="Text 3"/>
          <p:cNvSpPr txBox="1"/>
          <p:nvPr/>
        </p:nvSpPr>
        <p:spPr>
          <a:xfrm>
            <a:off x="259500" y="4238425"/>
            <a:ext cx="3828300" cy="48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Перепись населения РФ, 2020
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50" y="1105262"/>
            <a:ext cx="4208700" cy="184952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275" y="1105262"/>
            <a:ext cx="4208700" cy="184952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3"/>
          <p:cNvSpPr txBox="1"/>
          <p:nvPr/>
        </p:nvSpPr>
        <p:spPr>
          <a:xfrm>
            <a:off x="486829" y="313631"/>
            <a:ext cx="8491800" cy="4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6540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500" b="1" dirty="0">
                <a:solidFill>
                  <a:srgbClr val="65401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Известные люди родившиеся в Мордовии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25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A8B7D8-6F47-83AA-7429-36461B965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99" y="997735"/>
            <a:ext cx="9030002" cy="22956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821</Words>
  <Application>Microsoft Office PowerPoint</Application>
  <PresentationFormat>Экран (16:9)</PresentationFormat>
  <Paragraphs>63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Алена Рогова</cp:lastModifiedBy>
  <cp:revision>5</cp:revision>
  <dcterms:created xsi:type="dcterms:W3CDTF">2026-04-24T09:51:02Z</dcterms:created>
  <dcterms:modified xsi:type="dcterms:W3CDTF">2026-04-24T13:41:49Z</dcterms:modified>
</cp:coreProperties>
</file>