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4" r:id="rId7"/>
    <p:sldId id="263" r:id="rId8"/>
    <p:sldId id="262" r:id="rId9"/>
    <p:sldId id="258" r:id="rId10"/>
    <p:sldId id="265"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ru-RU" sz="4800" dirty="0">
                <a:solidFill>
                  <a:schemeClr val="tx1"/>
                </a:solidFill>
                <a:latin typeface="Times New Roman" panose="02020603050405020304" pitchFamily="18" charset="0"/>
                <a:cs typeface="Times New Roman" panose="02020603050405020304" pitchFamily="18" charset="0"/>
              </a:rPr>
              <a:t>Современное расселение цыган в РФ</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ru-RU"/>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156108644138856E-2"/>
          <c:y val="0.27168911282299801"/>
          <c:w val="0.94155354362705823"/>
          <c:h val="0.55031095487459858"/>
        </c:manualLayout>
      </c:layout>
      <c:pie3DChart>
        <c:varyColors val="1"/>
        <c:ser>
          <c:idx val="0"/>
          <c:order val="0"/>
          <c:tx>
            <c:strRef>
              <c:f>Лист1!$B$1</c:f>
              <c:strCache>
                <c:ptCount val="1"/>
                <c:pt idx="0">
                  <c:v>Продажи</c:v>
                </c:pt>
              </c:strCache>
            </c:strRef>
          </c:tx>
          <c:dPt>
            <c:idx val="0"/>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90C5-4427-895F-31E5B9B6C62B}"/>
              </c:ext>
            </c:extLst>
          </c:dPt>
          <c:dPt>
            <c:idx val="1"/>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90C5-4427-895F-31E5B9B6C62B}"/>
              </c:ext>
            </c:extLst>
          </c:dPt>
          <c:dPt>
            <c:idx val="2"/>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90C5-4427-895F-31E5B9B6C62B}"/>
              </c:ext>
            </c:extLst>
          </c:dPt>
          <c:dPt>
            <c:idx val="3"/>
            <c:bubble3D val="0"/>
            <c:spPr>
              <a:solidFill>
                <a:schemeClr val="accent2">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90C5-4427-895F-31E5B9B6C62B}"/>
              </c:ext>
            </c:extLst>
          </c:dPt>
          <c:dPt>
            <c:idx val="4"/>
            <c:bubble3D val="0"/>
            <c:spPr>
              <a:solidFill>
                <a:schemeClr val="accent4">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9-90C5-4427-895F-31E5B9B6C62B}"/>
              </c:ext>
            </c:extLst>
          </c:dPt>
          <c:dPt>
            <c:idx val="5"/>
            <c:bubble3D val="0"/>
            <c:spPr>
              <a:solidFill>
                <a:schemeClr val="accent6">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B-90C5-4427-895F-31E5B9B6C62B}"/>
              </c:ext>
            </c:extLst>
          </c:dPt>
          <c:dPt>
            <c:idx val="6"/>
            <c:bubble3D val="0"/>
            <c:spPr>
              <a:solidFill>
                <a:schemeClr val="accent2">
                  <a:lumMod val="80000"/>
                  <a:lumOff val="2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D-90C5-4427-895F-31E5B9B6C62B}"/>
              </c:ext>
            </c:extLst>
          </c:dPt>
          <c:dLbls>
            <c:dLbl>
              <c:idx val="2"/>
              <c:tx>
                <c:rich>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fld id="{143036E1-C158-4CF3-BC5C-86688C6A9F03}" type="PERCENTAGE">
                      <a:rPr lang="en-US" sz="1400"/>
                      <a:pPr>
                        <a:defRPr sz="1400"/>
                      </a:pPr>
                      <a:t>[ПРОЦЕНТ]</a:t>
                    </a:fld>
                    <a:endParaRPr lang="ru-RU"/>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lt1"/>
                      </a:solidFill>
                      <a:latin typeface="+mn-lt"/>
                      <a:ea typeface="+mn-ea"/>
                      <a:cs typeface="+mn-cs"/>
                    </a:defRPr>
                  </a:pPr>
                  <a:endParaRPr lang="ru-RU"/>
                </a:p>
              </c:txPr>
              <c:dLblPos val="inEnd"/>
              <c:showLegendKey val="0"/>
              <c:showVal val="0"/>
              <c:showCatName val="0"/>
              <c:showSerName val="0"/>
              <c:showPercent val="1"/>
              <c:showBubbleSize val="0"/>
              <c:extLst>
                <c:ext xmlns:c15="http://schemas.microsoft.com/office/drawing/2012/chart" uri="{CE6537A1-D6FC-4f65-9D91-7224C49458BB}">
                  <c15:layout>
                    <c:manualLayout>
                      <c:w val="5.7108078542833202E-2"/>
                      <c:h val="9.3546024871436484E-2"/>
                    </c:manualLayout>
                  </c15:layout>
                  <c15:dlblFieldTable/>
                  <c15:showDataLabelsRange val="0"/>
                </c:ext>
                <c:ext xmlns:c16="http://schemas.microsoft.com/office/drawing/2014/chart" uri="{C3380CC4-5D6E-409C-BE32-E72D297353CC}">
                  <c16:uniqueId val="{00000005-90C5-4427-895F-31E5B9B6C62B}"/>
                </c:ext>
              </c:extLst>
            </c:dLbl>
            <c:dLbl>
              <c:idx val="3"/>
              <c:tx>
                <c:rich>
                  <a:bodyPr/>
                  <a:lstStyle/>
                  <a:p>
                    <a:fld id="{E3427729-6AD6-4885-BAB4-232C99609E3C}" type="PERCENTAGE">
                      <a:rPr lang="en-US" sz="1400"/>
                      <a:pPr/>
                      <a:t>[ПРОЦЕНТ]</a:t>
                    </a:fld>
                    <a:endParaRPr lang="ru-RU"/>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0C5-4427-895F-31E5B9B6C62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ru-RU"/>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Лист1!$A$2:$A$8</c:f>
              <c:strCache>
                <c:ptCount val="7"/>
                <c:pt idx="0">
                  <c:v>Южный федеральный округ</c:v>
                </c:pt>
                <c:pt idx="1">
                  <c:v>Центральный федеральный округ</c:v>
                </c:pt>
                <c:pt idx="2">
                  <c:v>Приволжский федеральный округ</c:v>
                </c:pt>
                <c:pt idx="3">
                  <c:v>Северо-Западный федеральный округ</c:v>
                </c:pt>
                <c:pt idx="4">
                  <c:v>Сибирский федеральный округ</c:v>
                </c:pt>
                <c:pt idx="5">
                  <c:v>Уральский федеральный округ</c:v>
                </c:pt>
                <c:pt idx="6">
                  <c:v>Дальневосточный федеральный округ</c:v>
                </c:pt>
              </c:strCache>
            </c:strRef>
          </c:cat>
          <c:val>
            <c:numRef>
              <c:f>Лист1!$B$2:$B$8</c:f>
              <c:numCache>
                <c:formatCode>0%</c:formatCode>
                <c:ptCount val="7"/>
                <c:pt idx="0" formatCode="0.00%">
                  <c:v>0.34899999999999998</c:v>
                </c:pt>
                <c:pt idx="1">
                  <c:v>0.25</c:v>
                </c:pt>
                <c:pt idx="2">
                  <c:v>0.14000000000000001</c:v>
                </c:pt>
                <c:pt idx="3" formatCode="0.00%">
                  <c:v>0.10299999999999999</c:v>
                </c:pt>
                <c:pt idx="4" formatCode="0.00%">
                  <c:v>8.8999999999999996E-2</c:v>
                </c:pt>
                <c:pt idx="5" formatCode="0.00%">
                  <c:v>5.6000000000000001E-2</c:v>
                </c:pt>
                <c:pt idx="6" formatCode="0.00%">
                  <c:v>1.2999999999999999E-2</c:v>
                </c:pt>
              </c:numCache>
            </c:numRef>
          </c:val>
          <c:extLst>
            <c:ext xmlns:c16="http://schemas.microsoft.com/office/drawing/2014/chart" uri="{C3380CC4-5D6E-409C-BE32-E72D297353CC}">
              <c16:uniqueId val="{0000000E-90C5-4427-895F-31E5B9B6C62B}"/>
            </c:ext>
          </c:extLst>
        </c:ser>
        <c:dLbls>
          <c:dLblPos val="in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5.8458697914197832E-2"/>
          <c:y val="0.81073353648116131"/>
          <c:w val="0.90764235738949595"/>
          <c:h val="0.17039369454679348"/>
        </c:manualLayout>
      </c:layout>
      <c:overlay val="0"/>
      <c:spPr>
        <a:solidFill>
          <a:schemeClr val="lt1">
            <a:alpha val="78000"/>
          </a:schemeClr>
        </a:solidFill>
        <a:ln>
          <a:noFill/>
        </a:ln>
        <a:effectLst/>
      </c:spPr>
      <c:txPr>
        <a:bodyPr rot="0" spcFirstLastPara="1" vertOverflow="ellipsis" vert="horz" wrap="square" anchor="ctr" anchorCtr="1"/>
        <a:lstStyle/>
        <a:p>
          <a:pPr>
            <a:defRPr sz="1500"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B1646F-C62B-63E1-E476-CB730ABF260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3432FC7-1B5B-3730-E29B-18E6F30777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88F2D7E-102D-09CB-28C7-F1C9632695DD}"/>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5" name="Нижний колонтитул 4">
            <a:extLst>
              <a:ext uri="{FF2B5EF4-FFF2-40B4-BE49-F238E27FC236}">
                <a16:creationId xmlns:a16="http://schemas.microsoft.com/office/drawing/2014/main" id="{7538E881-B262-87C2-51A7-DA55099468E4}"/>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5E487ED0-5E63-7B59-1F59-55C46BA34C8F}"/>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384910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705443-D805-F8EA-5447-5FE883442C4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7D100C6-D032-6BD5-CCDE-9371D60BB0E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323BC12-C764-4475-BB8A-0225226D1ED5}"/>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5" name="Нижний колонтитул 4">
            <a:extLst>
              <a:ext uri="{FF2B5EF4-FFF2-40B4-BE49-F238E27FC236}">
                <a16:creationId xmlns:a16="http://schemas.microsoft.com/office/drawing/2014/main" id="{CE3963CA-0ED5-8514-8DEB-64742886EA1B}"/>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BDBAD178-8CFF-8980-9011-A6B4AF79B0BC}"/>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61597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1BC1B84-06CB-3A05-C2A0-41E556C06D2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6724540-6B4C-6948-DFC3-C6D4D864360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90734B5-BB3C-F0A3-8C6B-5E6B13AB7038}"/>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5" name="Нижний колонтитул 4">
            <a:extLst>
              <a:ext uri="{FF2B5EF4-FFF2-40B4-BE49-F238E27FC236}">
                <a16:creationId xmlns:a16="http://schemas.microsoft.com/office/drawing/2014/main" id="{5AF3DA12-E9EC-CFC0-6EFD-59CE71333F67}"/>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63E98CBF-2B25-DA5D-FECB-6F3CF61682CD}"/>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3714666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F9CD62-E012-62D4-C13A-3E3C2697178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2C0C569-2FA9-FFF7-7A84-F9980D76951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66EACD7-5925-0655-6611-2934BF08A6D0}"/>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5" name="Нижний колонтитул 4">
            <a:extLst>
              <a:ext uri="{FF2B5EF4-FFF2-40B4-BE49-F238E27FC236}">
                <a16:creationId xmlns:a16="http://schemas.microsoft.com/office/drawing/2014/main" id="{2EAFDE3C-E7AD-7AAA-D8F5-2B3DA348EF7D}"/>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0D4C9E88-C20D-FE39-BFCB-86EE806A2C6A}"/>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24843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4075CF-0F9D-867D-F098-B95736E4B88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FF8AD6C-8E66-A8AE-EC2B-3CD553AB3B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C6F5ABA-8CD6-6C22-9369-6C9CB76753B5}"/>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5" name="Нижний колонтитул 4">
            <a:extLst>
              <a:ext uri="{FF2B5EF4-FFF2-40B4-BE49-F238E27FC236}">
                <a16:creationId xmlns:a16="http://schemas.microsoft.com/office/drawing/2014/main" id="{9C03E0EA-18D9-EA10-35C8-1D1642C379E3}"/>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C38A4835-24ED-5C5D-427E-141D874B6887}"/>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861544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AC58FB-351C-88C6-2B48-45700121AE4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A22DDAF-7055-5655-30A3-76CC4AEBD70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E3F8831-8223-EA61-1C91-A34BF49F62E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E669F8B-2FA2-3CBD-FF95-CB49272CC177}"/>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6" name="Нижний колонтитул 5">
            <a:extLst>
              <a:ext uri="{FF2B5EF4-FFF2-40B4-BE49-F238E27FC236}">
                <a16:creationId xmlns:a16="http://schemas.microsoft.com/office/drawing/2014/main" id="{67F18918-0ADD-D1C9-06F5-39DFEF8D5CDB}"/>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FD803068-A659-6AFD-3DCE-1B7E1812EDCE}"/>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1959060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A1E212-3165-6683-6FE1-50BC5B330F3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442FEDD-DA96-D75A-F3B3-0B94F477D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A8D8FDB-9B8B-E1A8-16E5-E583311DBA1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5E98307-BF13-0D11-CFAC-42A222CB1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67970E4-2DE0-3A7C-3983-9F6CE56619D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DAFAECA-6787-5393-639B-4E7631097F3D}"/>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8" name="Нижний колонтитул 7">
            <a:extLst>
              <a:ext uri="{FF2B5EF4-FFF2-40B4-BE49-F238E27FC236}">
                <a16:creationId xmlns:a16="http://schemas.microsoft.com/office/drawing/2014/main" id="{C4FAEDD3-6742-7A36-5693-777F6C589DCA}"/>
              </a:ext>
            </a:extLst>
          </p:cNvPr>
          <p:cNvSpPr>
            <a:spLocks noGrp="1"/>
          </p:cNvSpPr>
          <p:nvPr>
            <p:ph type="ftr" sz="quarter" idx="11"/>
          </p:nvPr>
        </p:nvSpPr>
        <p:spPr/>
        <p:txBody>
          <a:bodyPr/>
          <a:lstStyle/>
          <a:p>
            <a:endParaRPr lang="ru-RU" dirty="0"/>
          </a:p>
        </p:txBody>
      </p:sp>
      <p:sp>
        <p:nvSpPr>
          <p:cNvPr id="9" name="Номер слайда 8">
            <a:extLst>
              <a:ext uri="{FF2B5EF4-FFF2-40B4-BE49-F238E27FC236}">
                <a16:creationId xmlns:a16="http://schemas.microsoft.com/office/drawing/2014/main" id="{A1C9A8EA-FFB4-F057-728C-2275FDC9504E}"/>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130667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483A94-2BF5-92AC-6843-8C5574CE268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D03BDFF-B090-8771-B39C-889B6BA94DB1}"/>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4" name="Нижний колонтитул 3">
            <a:extLst>
              <a:ext uri="{FF2B5EF4-FFF2-40B4-BE49-F238E27FC236}">
                <a16:creationId xmlns:a16="http://schemas.microsoft.com/office/drawing/2014/main" id="{5438FE0E-E232-85E4-ADD6-4B4CDD503774}"/>
              </a:ext>
            </a:extLst>
          </p:cNvPr>
          <p:cNvSpPr>
            <a:spLocks noGrp="1"/>
          </p:cNvSpPr>
          <p:nvPr>
            <p:ph type="ftr" sz="quarter" idx="11"/>
          </p:nvPr>
        </p:nvSpPr>
        <p:spPr/>
        <p:txBody>
          <a:bodyPr/>
          <a:lstStyle/>
          <a:p>
            <a:endParaRPr lang="ru-RU" dirty="0"/>
          </a:p>
        </p:txBody>
      </p:sp>
      <p:sp>
        <p:nvSpPr>
          <p:cNvPr id="5" name="Номер слайда 4">
            <a:extLst>
              <a:ext uri="{FF2B5EF4-FFF2-40B4-BE49-F238E27FC236}">
                <a16:creationId xmlns:a16="http://schemas.microsoft.com/office/drawing/2014/main" id="{5DFB2463-A5D6-D66B-F24B-0ACFFB25988D}"/>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1820575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6763514-1F81-F1E7-2D5C-0AD0577CE211}"/>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3" name="Нижний колонтитул 2">
            <a:extLst>
              <a:ext uri="{FF2B5EF4-FFF2-40B4-BE49-F238E27FC236}">
                <a16:creationId xmlns:a16="http://schemas.microsoft.com/office/drawing/2014/main" id="{86AE3F99-A129-B94B-5028-6E6DD7194646}"/>
              </a:ext>
            </a:extLst>
          </p:cNvPr>
          <p:cNvSpPr>
            <a:spLocks noGrp="1"/>
          </p:cNvSpPr>
          <p:nvPr>
            <p:ph type="ftr" sz="quarter" idx="11"/>
          </p:nvPr>
        </p:nvSpPr>
        <p:spPr/>
        <p:txBody>
          <a:bodyPr/>
          <a:lstStyle/>
          <a:p>
            <a:endParaRPr lang="ru-RU" dirty="0"/>
          </a:p>
        </p:txBody>
      </p:sp>
      <p:sp>
        <p:nvSpPr>
          <p:cNvPr id="4" name="Номер слайда 3">
            <a:extLst>
              <a:ext uri="{FF2B5EF4-FFF2-40B4-BE49-F238E27FC236}">
                <a16:creationId xmlns:a16="http://schemas.microsoft.com/office/drawing/2014/main" id="{C54DD246-BCA4-95B0-DBC5-610773EDF324}"/>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3514547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366132-910A-4E46-0E2A-E703C9EE583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ADBE3E2-483B-169A-4C35-21AB1C730E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876E148-07EF-B69E-F606-436C73258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F2B77AB-038B-96FF-73FA-0E3E88BBB045}"/>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6" name="Нижний колонтитул 5">
            <a:extLst>
              <a:ext uri="{FF2B5EF4-FFF2-40B4-BE49-F238E27FC236}">
                <a16:creationId xmlns:a16="http://schemas.microsoft.com/office/drawing/2014/main" id="{82AB6C5A-2D2D-B31C-2978-6FCAE3601365}"/>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63458827-4B21-6EE4-1532-FE8B21CB4D71}"/>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880845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3A4E75-983C-428F-2CA8-CCFCF60DDDD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FB4425A-FA17-3F07-1501-909EBA2A07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a:extLst>
              <a:ext uri="{FF2B5EF4-FFF2-40B4-BE49-F238E27FC236}">
                <a16:creationId xmlns:a16="http://schemas.microsoft.com/office/drawing/2014/main" id="{1908EC39-60BA-78BF-CD92-EEEF9841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9DF2692-7D91-9615-801B-A4CE6C169AE5}"/>
              </a:ext>
            </a:extLst>
          </p:cNvPr>
          <p:cNvSpPr>
            <a:spLocks noGrp="1"/>
          </p:cNvSpPr>
          <p:nvPr>
            <p:ph type="dt" sz="half" idx="10"/>
          </p:nvPr>
        </p:nvSpPr>
        <p:spPr/>
        <p:txBody>
          <a:bodyPr/>
          <a:lstStyle/>
          <a:p>
            <a:fld id="{AEE8ACFA-6EF1-45C9-BC45-55F08527C158}" type="datetimeFigureOut">
              <a:rPr lang="ru-RU" smtClean="0"/>
              <a:t>25.04.2026</a:t>
            </a:fld>
            <a:endParaRPr lang="ru-RU" dirty="0"/>
          </a:p>
        </p:txBody>
      </p:sp>
      <p:sp>
        <p:nvSpPr>
          <p:cNvPr id="6" name="Нижний колонтитул 5">
            <a:extLst>
              <a:ext uri="{FF2B5EF4-FFF2-40B4-BE49-F238E27FC236}">
                <a16:creationId xmlns:a16="http://schemas.microsoft.com/office/drawing/2014/main" id="{F6585BB9-E97F-1CB3-EDDF-EE68F3632C7B}"/>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C8643665-35A7-BB07-6D5E-3F70B033B363}"/>
              </a:ext>
            </a:extLst>
          </p:cNvPr>
          <p:cNvSpPr>
            <a:spLocks noGrp="1"/>
          </p:cNvSpPr>
          <p:nvPr>
            <p:ph type="sldNum" sz="quarter" idx="12"/>
          </p:nvPr>
        </p:nvSpPr>
        <p:spPr/>
        <p:txBody>
          <a:bodyPr/>
          <a:lstStyle/>
          <a:p>
            <a:fld id="{5940910F-DDFC-40F6-A52E-2EBF3BA626CA}" type="slidenum">
              <a:rPr lang="ru-RU" smtClean="0"/>
              <a:t>‹#›</a:t>
            </a:fld>
            <a:endParaRPr lang="ru-RU" dirty="0"/>
          </a:p>
        </p:txBody>
      </p:sp>
    </p:spTree>
    <p:extLst>
      <p:ext uri="{BB962C8B-B14F-4D97-AF65-F5344CB8AC3E}">
        <p14:creationId xmlns:p14="http://schemas.microsoft.com/office/powerpoint/2010/main" val="4027613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246823-3CC7-7681-128A-7B03084D1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543295A-58CB-D5E5-4DAC-57639EB257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1CDDD1E-7504-1BED-9E2C-ED9EE9B75F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8ACFA-6EF1-45C9-BC45-55F08527C158}" type="datetimeFigureOut">
              <a:rPr lang="ru-RU" smtClean="0"/>
              <a:t>25.04.2026</a:t>
            </a:fld>
            <a:endParaRPr lang="ru-RU" dirty="0"/>
          </a:p>
        </p:txBody>
      </p:sp>
      <p:sp>
        <p:nvSpPr>
          <p:cNvPr id="5" name="Нижний колонтитул 4">
            <a:extLst>
              <a:ext uri="{FF2B5EF4-FFF2-40B4-BE49-F238E27FC236}">
                <a16:creationId xmlns:a16="http://schemas.microsoft.com/office/drawing/2014/main" id="{72BB5206-4605-BC6E-6B13-F8235930F3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a:extLst>
              <a:ext uri="{FF2B5EF4-FFF2-40B4-BE49-F238E27FC236}">
                <a16:creationId xmlns:a16="http://schemas.microsoft.com/office/drawing/2014/main" id="{3053E754-07FF-3CC6-4C0F-0EA2AE205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0910F-DDFC-40F6-A52E-2EBF3BA626CA}" type="slidenum">
              <a:rPr lang="ru-RU" smtClean="0"/>
              <a:t>‹#›</a:t>
            </a:fld>
            <a:endParaRPr lang="ru-RU" dirty="0"/>
          </a:p>
        </p:txBody>
      </p:sp>
    </p:spTree>
    <p:extLst>
      <p:ext uri="{BB962C8B-B14F-4D97-AF65-F5344CB8AC3E}">
        <p14:creationId xmlns:p14="http://schemas.microsoft.com/office/powerpoint/2010/main" val="1160917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C10CCA2-4B06-BB93-DE93-DA4CCA440FB4}"/>
              </a:ext>
            </a:extLst>
          </p:cNvPr>
          <p:cNvPicPr>
            <a:picLocks noChangeAspect="1"/>
          </p:cNvPicPr>
          <p:nvPr/>
        </p:nvPicPr>
        <p:blipFill>
          <a:blip r:embed="rId2"/>
          <a:stretch>
            <a:fillRect/>
          </a:stretch>
        </p:blipFill>
        <p:spPr>
          <a:xfrm>
            <a:off x="0" y="1"/>
            <a:ext cx="12192000" cy="6857999"/>
          </a:xfrm>
          <a:prstGeom prst="rect">
            <a:avLst/>
          </a:prstGeom>
        </p:spPr>
      </p:pic>
      <p:sp>
        <p:nvSpPr>
          <p:cNvPr id="2" name="TextBox 1">
            <a:extLst>
              <a:ext uri="{FF2B5EF4-FFF2-40B4-BE49-F238E27FC236}">
                <a16:creationId xmlns:a16="http://schemas.microsoft.com/office/drawing/2014/main" id="{4750FC77-BA55-9A9F-6030-D5C4BB9CAB31}"/>
              </a:ext>
            </a:extLst>
          </p:cNvPr>
          <p:cNvSpPr txBox="1"/>
          <p:nvPr/>
        </p:nvSpPr>
        <p:spPr>
          <a:xfrm>
            <a:off x="-373626" y="339213"/>
            <a:ext cx="12939251" cy="1938992"/>
          </a:xfrm>
          <a:prstGeom prst="rect">
            <a:avLst/>
          </a:prstGeom>
          <a:noFill/>
        </p:spPr>
        <p:txBody>
          <a:bodyPr wrap="square" rtlCol="0">
            <a:spAutoFit/>
          </a:bodyPr>
          <a:lstStyle/>
          <a:p>
            <a:pPr algn="ctr"/>
            <a:r>
              <a:rPr lang="ru-RU" sz="5400" b="1" dirty="0">
                <a:solidFill>
                  <a:schemeClr val="bg1"/>
                </a:solidFill>
                <a:latin typeface="Times New Roman" panose="02020603050405020304" pitchFamily="18" charset="0"/>
                <a:cs typeface="Times New Roman" panose="02020603050405020304" pitchFamily="18" charset="0"/>
              </a:rPr>
              <a:t>Народность Нижегородской области:</a:t>
            </a:r>
          </a:p>
          <a:p>
            <a:pPr algn="ctr"/>
            <a:r>
              <a:rPr lang="ru-RU" sz="5400" b="1" dirty="0">
                <a:solidFill>
                  <a:schemeClr val="bg1"/>
                </a:solidFill>
                <a:latin typeface="Times New Roman" panose="02020603050405020304" pitchFamily="18" charset="0"/>
                <a:cs typeface="Times New Roman" panose="02020603050405020304" pitchFamily="18" charset="0"/>
              </a:rPr>
              <a:t> </a:t>
            </a:r>
            <a:r>
              <a:rPr lang="ru-RU" sz="6600" b="1" dirty="0">
                <a:solidFill>
                  <a:schemeClr val="bg1"/>
                </a:solidFill>
                <a:latin typeface="Times New Roman" panose="02020603050405020304" pitchFamily="18" charset="0"/>
                <a:cs typeface="Times New Roman" panose="02020603050405020304" pitchFamily="18" charset="0"/>
              </a:rPr>
              <a:t>Цыгане</a:t>
            </a:r>
          </a:p>
        </p:txBody>
      </p:sp>
      <p:pic>
        <p:nvPicPr>
          <p:cNvPr id="4" name="Рисунок 3">
            <a:extLst>
              <a:ext uri="{FF2B5EF4-FFF2-40B4-BE49-F238E27FC236}">
                <a16:creationId xmlns:a16="http://schemas.microsoft.com/office/drawing/2014/main" id="{8B16EA59-89A7-5B89-16DC-8A0CCA3918A6}"/>
              </a:ext>
            </a:extLst>
          </p:cNvPr>
          <p:cNvPicPr>
            <a:picLocks noChangeAspect="1"/>
          </p:cNvPicPr>
          <p:nvPr/>
        </p:nvPicPr>
        <p:blipFill>
          <a:blip r:embed="rId3"/>
          <a:srcRect b="2605"/>
          <a:stretch>
            <a:fillRect/>
          </a:stretch>
        </p:blipFill>
        <p:spPr>
          <a:xfrm>
            <a:off x="3899634" y="2791012"/>
            <a:ext cx="4392730" cy="3120964"/>
          </a:xfrm>
          <a:prstGeom prst="rect">
            <a:avLst/>
          </a:prstGeom>
        </p:spPr>
      </p:pic>
      <p:pic>
        <p:nvPicPr>
          <p:cNvPr id="5" name="Рисунок 4">
            <a:extLst>
              <a:ext uri="{FF2B5EF4-FFF2-40B4-BE49-F238E27FC236}">
                <a16:creationId xmlns:a16="http://schemas.microsoft.com/office/drawing/2014/main" id="{09E855F5-7111-1345-15F3-081B97213EBC}"/>
              </a:ext>
            </a:extLst>
          </p:cNvPr>
          <p:cNvPicPr>
            <a:picLocks noChangeAspect="1"/>
          </p:cNvPicPr>
          <p:nvPr/>
        </p:nvPicPr>
        <p:blipFill>
          <a:blip r:embed="rId4"/>
          <a:stretch>
            <a:fillRect/>
          </a:stretch>
        </p:blipFill>
        <p:spPr>
          <a:xfrm>
            <a:off x="825867" y="2789853"/>
            <a:ext cx="2247900" cy="3114675"/>
          </a:xfrm>
          <a:prstGeom prst="rect">
            <a:avLst/>
          </a:prstGeom>
        </p:spPr>
      </p:pic>
      <p:pic>
        <p:nvPicPr>
          <p:cNvPr id="6" name="Рисунок 5">
            <a:extLst>
              <a:ext uri="{FF2B5EF4-FFF2-40B4-BE49-F238E27FC236}">
                <a16:creationId xmlns:a16="http://schemas.microsoft.com/office/drawing/2014/main" id="{715D1E07-64B6-29EE-2B22-63A51FDF62B5}"/>
              </a:ext>
            </a:extLst>
          </p:cNvPr>
          <p:cNvPicPr>
            <a:picLocks noChangeAspect="1"/>
          </p:cNvPicPr>
          <p:nvPr/>
        </p:nvPicPr>
        <p:blipFill>
          <a:blip r:embed="rId5"/>
          <a:srcRect t="7931" b="7931"/>
          <a:stretch>
            <a:fillRect/>
          </a:stretch>
        </p:blipFill>
        <p:spPr>
          <a:xfrm>
            <a:off x="9008693" y="2791012"/>
            <a:ext cx="2466978" cy="3113516"/>
          </a:xfrm>
          <a:prstGeom prst="rect">
            <a:avLst/>
          </a:prstGeom>
        </p:spPr>
      </p:pic>
    </p:spTree>
    <p:extLst>
      <p:ext uri="{BB962C8B-B14F-4D97-AF65-F5344CB8AC3E}">
        <p14:creationId xmlns:p14="http://schemas.microsoft.com/office/powerpoint/2010/main" val="2983390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C5411-F4CF-D75C-57FF-2405B7B1BF92}"/>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12912DC7-7088-0421-6D73-7D6730653E0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703D30-4DFF-0978-C4E4-CC07C7E87564}"/>
              </a:ext>
            </a:extLst>
          </p:cNvPr>
          <p:cNvSpPr txBox="1"/>
          <p:nvPr/>
        </p:nvSpPr>
        <p:spPr>
          <a:xfrm>
            <a:off x="2890684" y="0"/>
            <a:ext cx="7452851" cy="830997"/>
          </a:xfrm>
          <a:prstGeom prst="rect">
            <a:avLst/>
          </a:prstGeom>
          <a:noFill/>
        </p:spPr>
        <p:txBody>
          <a:bodyPr wrap="square" rtlCol="0">
            <a:spAutoFit/>
          </a:bodyPr>
          <a:lstStyle/>
          <a:p>
            <a:r>
              <a:rPr lang="ru-RU" sz="4800" dirty="0">
                <a:solidFill>
                  <a:schemeClr val="bg1"/>
                </a:solidFill>
                <a:latin typeface="Times New Roman" panose="02020603050405020304" pitchFamily="18" charset="0"/>
                <a:cs typeface="Times New Roman" panose="02020603050405020304" pitchFamily="18" charset="0"/>
              </a:rPr>
              <a:t>Традиции. Заключение</a:t>
            </a:r>
          </a:p>
        </p:txBody>
      </p:sp>
      <p:sp>
        <p:nvSpPr>
          <p:cNvPr id="4" name="TextBox 3">
            <a:extLst>
              <a:ext uri="{FF2B5EF4-FFF2-40B4-BE49-F238E27FC236}">
                <a16:creationId xmlns:a16="http://schemas.microsoft.com/office/drawing/2014/main" id="{0EF7AA22-E0CB-0137-7F38-EC8BE40BD90D}"/>
              </a:ext>
            </a:extLst>
          </p:cNvPr>
          <p:cNvSpPr txBox="1"/>
          <p:nvPr/>
        </p:nvSpPr>
        <p:spPr>
          <a:xfrm>
            <a:off x="162232" y="830997"/>
            <a:ext cx="11867536" cy="5755422"/>
          </a:xfrm>
          <a:prstGeom prst="rect">
            <a:avLst/>
          </a:prstGeom>
          <a:solidFill>
            <a:schemeClr val="bg1"/>
          </a:solid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     Жизнь цыган наполнена обычаями и правилами, многие из которых подлежат обязательному исполнению. Какое-то особое стремление цыган к свободе, воле - миф, придуманный литераторами. Поведение цыган внутри сообщества крайне зарегулировано и обставлен множеством табу. А вне сообщества жизнь цыгана немыслима - самым тяжким наказанием считается изгнание из табора.</a:t>
            </a:r>
          </a:p>
          <a:p>
            <a:pPr algn="just"/>
            <a:r>
              <a:rPr lang="ru-RU" sz="1600" dirty="0">
                <a:latin typeface="Times New Roman" panose="02020603050405020304" pitchFamily="18" charset="0"/>
                <a:cs typeface="Times New Roman" panose="02020603050405020304" pitchFamily="18" charset="0"/>
              </a:rPr>
              <a:t>     Одной из главных традиций выступает усыновление, забота о беспризорных детях. При этом ребенок может быть любой национальности. Отсюда и миф, что мол цыгане воруют детей. </a:t>
            </a:r>
          </a:p>
          <a:p>
            <a:pPr algn="just"/>
            <a:r>
              <a:rPr lang="ru-RU" sz="1600" dirty="0">
                <a:latin typeface="Times New Roman" panose="02020603050405020304" pitchFamily="18" charset="0"/>
                <a:cs typeface="Times New Roman" panose="02020603050405020304" pitchFamily="18" charset="0"/>
              </a:rPr>
              <a:t>     Цыгане уважают старших, мнение которых авторитетно. Страшное преступление - поднять руку на пожилого человека.</a:t>
            </a:r>
          </a:p>
          <a:p>
            <a:pPr algn="just"/>
            <a:r>
              <a:rPr lang="ru-RU" sz="1600" dirty="0">
                <a:latin typeface="Times New Roman" panose="02020603050405020304" pitchFamily="18" charset="0"/>
                <a:cs typeface="Times New Roman" panose="02020603050405020304" pitchFamily="18" charset="0"/>
              </a:rPr>
              <a:t>     У цыган принято носить золотые украшения. Особенно популярны перстни. У восточноевропейских представителей народности в моде наборы из 8 штук с разным узором. Перстни надевают на каждый палец, кроме больших. Одна серьга в ухе мужчины показывает, что он единственный сын в семье.</a:t>
            </a:r>
          </a:p>
          <a:p>
            <a:pPr algn="just"/>
            <a:r>
              <a:rPr lang="ru-RU" sz="1600" dirty="0">
                <a:latin typeface="Times New Roman" panose="02020603050405020304" pitchFamily="18" charset="0"/>
                <a:cs typeface="Times New Roman" panose="02020603050405020304" pitchFamily="18" charset="0"/>
              </a:rPr>
              <a:t>     Красный цвет цыгане считают символом достатка и оберега от сглаза.</a:t>
            </a:r>
          </a:p>
          <a:p>
            <a:pPr algn="just"/>
            <a:r>
              <a:rPr lang="ru-RU" sz="1600" dirty="0">
                <a:latin typeface="Times New Roman" panose="02020603050405020304" pitchFamily="18" charset="0"/>
                <a:cs typeface="Times New Roman" panose="02020603050405020304" pitchFamily="18" charset="0"/>
              </a:rPr>
              <a:t>     Цыгане не говорят вслух: «люблю». Чувство любви должно присутствовать только в мыслях. К чужой женщине нельзя прикасаться даже в танце.</a:t>
            </a:r>
          </a:p>
          <a:p>
            <a:pPr algn="just"/>
            <a:r>
              <a:rPr lang="ru-RU" sz="1600" dirty="0">
                <a:latin typeface="Times New Roman" panose="02020603050405020304" pitchFamily="18" charset="0"/>
                <a:cs typeface="Times New Roman" panose="02020603050405020304" pitchFamily="18" charset="0"/>
              </a:rPr>
              <a:t>     Возможно, семиструнная гитара и не является изобретением цыган, но популярность она получила именно благодаря ромам. Многие русские романсы, считающиеся классическими, или заимствованы у цыган, или несут на себе отпечаток цыганской музыки. </a:t>
            </a:r>
          </a:p>
          <a:p>
            <a:pPr algn="just"/>
            <a:r>
              <a:rPr lang="ru-RU" sz="1600" dirty="0">
                <a:latin typeface="Times New Roman" panose="02020603050405020304" pitchFamily="18" charset="0"/>
                <a:cs typeface="Times New Roman" panose="02020603050405020304" pitchFamily="18" charset="0"/>
              </a:rPr>
              <a:t>     Рома верят, что увидеть летучую мышь - это к богатству, а услышать крик совы - к скорому летальному исходу. </a:t>
            </a:r>
          </a:p>
          <a:p>
            <a:pPr algn="just"/>
            <a:r>
              <a:rPr lang="ru-RU" sz="1600" dirty="0">
                <a:latin typeface="Times New Roman" panose="02020603050405020304" pitchFamily="18" charset="0"/>
                <a:cs typeface="Times New Roman" panose="02020603050405020304" pitchFamily="18" charset="0"/>
              </a:rPr>
              <a:t>     Для цыган важен ритуал клятвы, чтобы доказать свою правоту и невиновность. Распространенный обряд - на иконе, редкий - в гробу. Виновника помещают в специально сделанный ящик, там он клянется, если он лжет, лечь ему сюда вскоре навечно.</a:t>
            </a:r>
          </a:p>
          <a:p>
            <a:pPr algn="just"/>
            <a:r>
              <a:rPr lang="ru-RU" sz="1600" dirty="0">
                <a:latin typeface="Times New Roman" panose="02020603050405020304" pitchFamily="18" charset="0"/>
                <a:cs typeface="Times New Roman" panose="02020603050405020304" pitchFamily="18" charset="0"/>
              </a:rPr>
              <a:t>     Обряд похорон обусловлен поверьем, что человеку в потустороннем мире требуются вещи, что и в жизни. К погребению цыгане готовятся заранее, дети копят деньги, чтобы достойно проводить родителей. Роскошной считается могильная плита внушительных размеров, где умерший изображен в полный рост. В Нижнем Новгороде встретить богатые захоронения можно на Старо-Автозаводском кладбище. Причем там есть целый квартал, где покоятся именно представители цыганской народности. </a:t>
            </a:r>
          </a:p>
          <a:p>
            <a:pPr algn="just"/>
            <a:r>
              <a:rPr lang="ru-RU" sz="1600" dirty="0">
                <a:latin typeface="Times New Roman" panose="02020603050405020304" pitchFamily="18" charset="0"/>
                <a:cs typeface="Times New Roman" panose="02020603050405020304" pitchFamily="18" charset="0"/>
              </a:rPr>
              <a:t>     Цыганская культура претерпела множество вливаний и трансформаций за все время своего существования. Но заветы предков в ней остаются неизменными вот уже много веков подряд.</a:t>
            </a:r>
            <a:endParaRPr lang="ru-RU" dirty="0"/>
          </a:p>
        </p:txBody>
      </p:sp>
    </p:spTree>
    <p:extLst>
      <p:ext uri="{BB962C8B-B14F-4D97-AF65-F5344CB8AC3E}">
        <p14:creationId xmlns:p14="http://schemas.microsoft.com/office/powerpoint/2010/main" val="2109455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522F7-92D7-15A9-8D33-0D03C28D57F4}"/>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8BEF1E2-CDB9-04FE-09FA-AFF76D2C6220}"/>
              </a:ext>
            </a:extLst>
          </p:cNvPr>
          <p:cNvPicPr>
            <a:picLocks noChangeAspect="1"/>
          </p:cNvPicPr>
          <p:nvPr/>
        </p:nvPicPr>
        <p:blipFill>
          <a:blip r:embed="rId2"/>
          <a:stretch>
            <a:fillRect/>
          </a:stretch>
        </p:blipFill>
        <p:spPr>
          <a:xfrm rot="16200000">
            <a:off x="2667000" y="-2659095"/>
            <a:ext cx="6858000" cy="12192000"/>
          </a:xfrm>
          <a:prstGeom prst="rect">
            <a:avLst/>
          </a:prstGeom>
        </p:spPr>
      </p:pic>
      <p:sp>
        <p:nvSpPr>
          <p:cNvPr id="4" name="TextBox 3">
            <a:extLst>
              <a:ext uri="{FF2B5EF4-FFF2-40B4-BE49-F238E27FC236}">
                <a16:creationId xmlns:a16="http://schemas.microsoft.com/office/drawing/2014/main" id="{89B0D6D9-7E22-253F-BF3C-7F742F95E055}"/>
              </a:ext>
            </a:extLst>
          </p:cNvPr>
          <p:cNvSpPr txBox="1"/>
          <p:nvPr/>
        </p:nvSpPr>
        <p:spPr>
          <a:xfrm>
            <a:off x="2497392" y="0"/>
            <a:ext cx="7649497" cy="830997"/>
          </a:xfrm>
          <a:prstGeom prst="rect">
            <a:avLst/>
          </a:prstGeom>
          <a:noFill/>
        </p:spPr>
        <p:txBody>
          <a:bodyPr wrap="square" rtlCol="0">
            <a:spAutoFit/>
          </a:bodyPr>
          <a:lstStyle/>
          <a:p>
            <a:r>
              <a:rPr lang="ru-RU" sz="4800" dirty="0">
                <a:solidFill>
                  <a:schemeClr val="bg1"/>
                </a:solidFill>
                <a:latin typeface="Times New Roman" panose="02020603050405020304" pitchFamily="18" charset="0"/>
                <a:cs typeface="Times New Roman" panose="02020603050405020304" pitchFamily="18" charset="0"/>
              </a:rPr>
              <a:t>Введение. История народа</a:t>
            </a:r>
          </a:p>
        </p:txBody>
      </p:sp>
      <p:sp>
        <p:nvSpPr>
          <p:cNvPr id="5" name="TextBox 4">
            <a:extLst>
              <a:ext uri="{FF2B5EF4-FFF2-40B4-BE49-F238E27FC236}">
                <a16:creationId xmlns:a16="http://schemas.microsoft.com/office/drawing/2014/main" id="{668E8DFA-6714-133B-2F31-497FD8810E83}"/>
              </a:ext>
            </a:extLst>
          </p:cNvPr>
          <p:cNvSpPr txBox="1"/>
          <p:nvPr/>
        </p:nvSpPr>
        <p:spPr>
          <a:xfrm>
            <a:off x="363486" y="966385"/>
            <a:ext cx="7541650" cy="5509200"/>
          </a:xfrm>
          <a:prstGeom prst="rect">
            <a:avLst/>
          </a:prstGeom>
          <a:solidFill>
            <a:schemeClr val="bg1"/>
          </a:solid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     Цыгане, или ромы, представляют собой этническую общность, которая проживает в различных странах по всему миру. Их история и происхождение обрамлены множеством легенд и научных исследований, однако их корни уходят в Индию, откуда предки цыган бежали в конце I тысячелетия до нашей эры. Их миграция вначале привела к оседанию в Передней Азии, а затем они задержались на восточной окраине Византийской империи. </a:t>
            </a:r>
          </a:p>
          <a:p>
            <a:pPr algn="just"/>
            <a:r>
              <a:rPr lang="ru-RU" sz="1600" dirty="0">
                <a:latin typeface="Times New Roman" panose="02020603050405020304" pitchFamily="18" charset="0"/>
                <a:cs typeface="Times New Roman" panose="02020603050405020304" pitchFamily="18" charset="0"/>
              </a:rPr>
              <a:t>     С XIV века цыгане начали активно расселяться сначала по Юго-Восточной и Восточной Европе, а затем по Центральной и Западной Европе. Эти перемещения были вызваны одновременно экономическими возможностями и преследованиями, и вскоре цыгане оказались также в Северной Африке, Северной и Южной Америках, а позже и в Австралии.</a:t>
            </a:r>
          </a:p>
          <a:p>
            <a:pPr algn="just"/>
            <a:r>
              <a:rPr lang="ru-RU" sz="1600" dirty="0">
                <a:latin typeface="Times New Roman" panose="02020603050405020304" pitchFamily="18" charset="0"/>
                <a:cs typeface="Times New Roman" panose="02020603050405020304" pitchFamily="18" charset="0"/>
              </a:rPr>
              <a:t>     В новых условиях существования цыгане начали разделяться на оседлых, полуоседлых и кочевых. Оседлые группы чаще всего адаптировались к культуре тех народов, среди которых проживали, исполняя их церковные обряды и иногда меняя вероисповедание в зависимости от местных традиций. Кочующие группы цыган, несмотря на изменения в окружающем мире, сохраняли свои традиционные обычаи и религиозные убеждения. Такие культурные особенности сделали их организацию уникальной. Кочевой табор, возглавляемый выборным вождём, двигался по определённым традиционным маршрутам, которые передавались из поколения в поколение.</a:t>
            </a:r>
          </a:p>
          <a:p>
            <a:pPr algn="just"/>
            <a:r>
              <a:rPr lang="ru-RU" sz="1600" dirty="0">
                <a:latin typeface="Times New Roman" panose="02020603050405020304" pitchFamily="18" charset="0"/>
                <a:cs typeface="Times New Roman" panose="02020603050405020304" pitchFamily="18" charset="0"/>
              </a:rPr>
              <a:t>     В 1971 году после Всемирного цыганского конгресса приняты национальные гимн и флаг цыган, а так же установлен Международный день цыган – 8 апреля.</a:t>
            </a:r>
          </a:p>
        </p:txBody>
      </p:sp>
      <p:pic>
        <p:nvPicPr>
          <p:cNvPr id="6" name="Рисунок 5">
            <a:extLst>
              <a:ext uri="{FF2B5EF4-FFF2-40B4-BE49-F238E27FC236}">
                <a16:creationId xmlns:a16="http://schemas.microsoft.com/office/drawing/2014/main" id="{8984087A-E87C-B26D-3712-D2058FAE8F98}"/>
              </a:ext>
            </a:extLst>
          </p:cNvPr>
          <p:cNvPicPr>
            <a:picLocks noChangeAspect="1"/>
          </p:cNvPicPr>
          <p:nvPr/>
        </p:nvPicPr>
        <p:blipFill>
          <a:blip r:embed="rId3"/>
          <a:srcRect l="9506"/>
          <a:stretch>
            <a:fillRect/>
          </a:stretch>
        </p:blipFill>
        <p:spPr>
          <a:xfrm>
            <a:off x="8302074" y="3692095"/>
            <a:ext cx="3526440" cy="2783490"/>
          </a:xfrm>
          <a:prstGeom prst="rect">
            <a:avLst/>
          </a:prstGeom>
        </p:spPr>
      </p:pic>
      <p:pic>
        <p:nvPicPr>
          <p:cNvPr id="7" name="Рисунок 6">
            <a:extLst>
              <a:ext uri="{FF2B5EF4-FFF2-40B4-BE49-F238E27FC236}">
                <a16:creationId xmlns:a16="http://schemas.microsoft.com/office/drawing/2014/main" id="{7EFB0732-6F18-4A5D-1914-FBD20B752925}"/>
              </a:ext>
            </a:extLst>
          </p:cNvPr>
          <p:cNvPicPr>
            <a:picLocks noChangeAspect="1"/>
          </p:cNvPicPr>
          <p:nvPr/>
        </p:nvPicPr>
        <p:blipFill>
          <a:blip r:embed="rId4"/>
          <a:stretch>
            <a:fillRect/>
          </a:stretch>
        </p:blipFill>
        <p:spPr>
          <a:xfrm>
            <a:off x="8287129" y="966385"/>
            <a:ext cx="3526441" cy="2539037"/>
          </a:xfrm>
          <a:prstGeom prst="rect">
            <a:avLst/>
          </a:prstGeom>
        </p:spPr>
      </p:pic>
    </p:spTree>
    <p:extLst>
      <p:ext uri="{BB962C8B-B14F-4D97-AF65-F5344CB8AC3E}">
        <p14:creationId xmlns:p14="http://schemas.microsoft.com/office/powerpoint/2010/main" val="239678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4ED50-AE9D-8A67-3822-6D8914B2AF75}"/>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56E9880D-8979-1D11-4DFB-C65E3D137557}"/>
              </a:ext>
            </a:extLst>
          </p:cNvPr>
          <p:cNvPicPr>
            <a:picLocks noChangeAspect="1"/>
          </p:cNvPicPr>
          <p:nvPr/>
        </p:nvPicPr>
        <p:blipFill>
          <a:blip r:embed="rId2"/>
          <a:stretch>
            <a:fillRect/>
          </a:stretch>
        </p:blipFill>
        <p:spPr>
          <a:xfrm>
            <a:off x="0" y="9833"/>
            <a:ext cx="12192000" cy="6857999"/>
          </a:xfrm>
          <a:prstGeom prst="rect">
            <a:avLst/>
          </a:prstGeom>
        </p:spPr>
      </p:pic>
      <p:sp>
        <p:nvSpPr>
          <p:cNvPr id="3" name="TextBox 2">
            <a:extLst>
              <a:ext uri="{FF2B5EF4-FFF2-40B4-BE49-F238E27FC236}">
                <a16:creationId xmlns:a16="http://schemas.microsoft.com/office/drawing/2014/main" id="{8742312F-6BFE-2CD4-BE1E-917843AAFA26}"/>
              </a:ext>
            </a:extLst>
          </p:cNvPr>
          <p:cNvSpPr txBox="1"/>
          <p:nvPr/>
        </p:nvSpPr>
        <p:spPr>
          <a:xfrm>
            <a:off x="3500283" y="78658"/>
            <a:ext cx="4689987" cy="830997"/>
          </a:xfrm>
          <a:prstGeom prst="rect">
            <a:avLst/>
          </a:prstGeom>
          <a:noFill/>
        </p:spPr>
        <p:txBody>
          <a:bodyPr wrap="square" rtlCol="0">
            <a:spAutoFit/>
          </a:bodyPr>
          <a:lstStyle/>
          <a:p>
            <a:r>
              <a:rPr lang="ru-RU" sz="4800" dirty="0">
                <a:solidFill>
                  <a:schemeClr val="bg1"/>
                </a:solidFill>
                <a:latin typeface="Times New Roman" panose="02020603050405020304" pitchFamily="18" charset="0"/>
                <a:cs typeface="Times New Roman" panose="02020603050405020304" pitchFamily="18" charset="0"/>
              </a:rPr>
              <a:t>Цыгане в России</a:t>
            </a:r>
          </a:p>
        </p:txBody>
      </p:sp>
      <p:sp>
        <p:nvSpPr>
          <p:cNvPr id="4" name="TextBox 3">
            <a:extLst>
              <a:ext uri="{FF2B5EF4-FFF2-40B4-BE49-F238E27FC236}">
                <a16:creationId xmlns:a16="http://schemas.microsoft.com/office/drawing/2014/main" id="{2B0EC651-D5BB-D55D-DC42-5C59F330EB8A}"/>
              </a:ext>
            </a:extLst>
          </p:cNvPr>
          <p:cNvSpPr txBox="1"/>
          <p:nvPr/>
        </p:nvSpPr>
        <p:spPr>
          <a:xfrm>
            <a:off x="304801" y="909655"/>
            <a:ext cx="8475406" cy="5755422"/>
          </a:xfrm>
          <a:prstGeom prst="rect">
            <a:avLst/>
          </a:prstGeom>
          <a:solidFill>
            <a:schemeClr val="bg1"/>
          </a:solid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     Первые упоминания о цыганах в России относятся ко времени императрицы Анны Иоановны (1733). В 1774 году граф А. Г. Орлов-Чесменский основал в Пушкино цыганскую капеллу (хор). </a:t>
            </a:r>
          </a:p>
          <a:p>
            <a:pPr algn="just"/>
            <a:r>
              <a:rPr lang="ru-RU" sz="1600" dirty="0">
                <a:latin typeface="Times New Roman" panose="02020603050405020304" pitchFamily="18" charset="0"/>
                <a:cs typeface="Times New Roman" panose="02020603050405020304" pitchFamily="18" charset="0"/>
              </a:rPr>
              <a:t>     В 1783 году в Российской империи цыгане были причислены к государственным крестьянам, однако им было разрешено приписываться к любому сословию. Они не преследовались по национальному признаку, существовало богатое цыганское купечество, городские цыгане роднились с дворянскими семьями, включая царскую семью. Русская литература восхищалась «цыганской свободой» и национальным характером. Кочующие цыгане часто зимовали в крестьянских домах. </a:t>
            </a:r>
          </a:p>
          <a:p>
            <a:pPr algn="just"/>
            <a:r>
              <a:rPr lang="ru-RU" sz="1600" dirty="0">
                <a:latin typeface="Times New Roman" panose="02020603050405020304" pitchFamily="18" charset="0"/>
                <a:cs typeface="Times New Roman" panose="02020603050405020304" pitchFamily="18" charset="0"/>
              </a:rPr>
              <a:t>     В советском обществе цыгане могли играть любые роли, «от генерала до узника совести». В СССР цыгане имели доступ к образованию и трудовым местам. Было востребованным и популярным цыганское искусство, от сельского клуба до правительственного концерта в Кремле. Сформировалась цыганская интеллигенция, получившая международное признание. </a:t>
            </a:r>
          </a:p>
          <a:p>
            <a:pPr algn="just"/>
            <a:r>
              <a:rPr lang="ru-RU" sz="1600" dirty="0">
                <a:latin typeface="Times New Roman" panose="02020603050405020304" pitchFamily="18" charset="0"/>
                <a:cs typeface="Times New Roman" panose="02020603050405020304" pitchFamily="18" charset="0"/>
              </a:rPr>
              <a:t>     В 1920-1930-е годы был принят ряд постановлений, направленных на переход цыган к оседлой жизни. Были созданы цыганские колхозы, в Москве, Ленинграде и др. городах действовали цыганские школы. </a:t>
            </a:r>
          </a:p>
          <a:p>
            <a:pPr algn="just"/>
            <a:r>
              <a:rPr lang="ru-RU" sz="1600" dirty="0">
                <a:latin typeface="Times New Roman" panose="02020603050405020304" pitchFamily="18" charset="0"/>
                <a:cs typeface="Times New Roman" panose="02020603050405020304" pitchFamily="18" charset="0"/>
              </a:rPr>
              <a:t>     С осени 1941 года на оккупированных территориях СССР наряду с массовыми убийствами евреев начались массовые убийства цыган. Айнзацгруппы уничтожали встреченные на их пути таборы. Начиная с весны 1942 года уничтожались не только кочевые цыгане, но также и оседлые семьи. В 1943-1944 годах цыгане уничтожались вместе со славянами при сожжении «партизанских деревень», при борьбе подпольщиками в городах. Наиболее массовые истребления цыганского населения зафиксированы на Западной Украине, в Смоленской, Ленинградской и Псковской областях. </a:t>
            </a:r>
          </a:p>
        </p:txBody>
      </p:sp>
      <p:pic>
        <p:nvPicPr>
          <p:cNvPr id="5" name="Рисунок 4">
            <a:extLst>
              <a:ext uri="{FF2B5EF4-FFF2-40B4-BE49-F238E27FC236}">
                <a16:creationId xmlns:a16="http://schemas.microsoft.com/office/drawing/2014/main" id="{834FE5BC-94D2-F118-DDF8-14169B180709}"/>
              </a:ext>
            </a:extLst>
          </p:cNvPr>
          <p:cNvPicPr>
            <a:picLocks noChangeAspect="1"/>
          </p:cNvPicPr>
          <p:nvPr/>
        </p:nvPicPr>
        <p:blipFill>
          <a:blip r:embed="rId3"/>
          <a:srcRect b="10816"/>
          <a:stretch>
            <a:fillRect/>
          </a:stretch>
        </p:blipFill>
        <p:spPr>
          <a:xfrm>
            <a:off x="9085007" y="909655"/>
            <a:ext cx="2828879" cy="3423532"/>
          </a:xfrm>
          <a:prstGeom prst="rect">
            <a:avLst/>
          </a:prstGeom>
        </p:spPr>
      </p:pic>
      <p:pic>
        <p:nvPicPr>
          <p:cNvPr id="7" name="Рисунок 6">
            <a:extLst>
              <a:ext uri="{FF2B5EF4-FFF2-40B4-BE49-F238E27FC236}">
                <a16:creationId xmlns:a16="http://schemas.microsoft.com/office/drawing/2014/main" id="{55D66BA8-5308-4663-EA3D-8783FFE497AF}"/>
              </a:ext>
            </a:extLst>
          </p:cNvPr>
          <p:cNvPicPr>
            <a:picLocks noChangeAspect="1"/>
          </p:cNvPicPr>
          <p:nvPr/>
        </p:nvPicPr>
        <p:blipFill>
          <a:blip r:embed="rId4"/>
          <a:stretch>
            <a:fillRect/>
          </a:stretch>
        </p:blipFill>
        <p:spPr>
          <a:xfrm>
            <a:off x="9085008" y="4535942"/>
            <a:ext cx="2828879" cy="2129135"/>
          </a:xfrm>
          <a:prstGeom prst="rect">
            <a:avLst/>
          </a:prstGeom>
        </p:spPr>
      </p:pic>
    </p:spTree>
    <p:extLst>
      <p:ext uri="{BB962C8B-B14F-4D97-AF65-F5344CB8AC3E}">
        <p14:creationId xmlns:p14="http://schemas.microsoft.com/office/powerpoint/2010/main" val="212752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9079D-68BD-3FE1-04A8-DF921AE02448}"/>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939E16A2-2B8E-84C1-1278-3BF330A176A7}"/>
              </a:ext>
            </a:extLst>
          </p:cNvPr>
          <p:cNvPicPr>
            <a:picLocks noChangeAspect="1"/>
          </p:cNvPicPr>
          <p:nvPr/>
        </p:nvPicPr>
        <p:blipFill>
          <a:blip r:embed="rId2"/>
          <a:stretch>
            <a:fillRect/>
          </a:stretch>
        </p:blipFill>
        <p:spPr>
          <a:xfrm>
            <a:off x="0" y="-78657"/>
            <a:ext cx="12192000" cy="6857999"/>
          </a:xfrm>
          <a:prstGeom prst="rect">
            <a:avLst/>
          </a:prstGeom>
        </p:spPr>
      </p:pic>
      <p:sp>
        <p:nvSpPr>
          <p:cNvPr id="3" name="TextBox 2">
            <a:extLst>
              <a:ext uri="{FF2B5EF4-FFF2-40B4-BE49-F238E27FC236}">
                <a16:creationId xmlns:a16="http://schemas.microsoft.com/office/drawing/2014/main" id="{B14908F7-C2FF-771E-1ED1-2C3373DF3B91}"/>
              </a:ext>
            </a:extLst>
          </p:cNvPr>
          <p:cNvSpPr txBox="1"/>
          <p:nvPr/>
        </p:nvSpPr>
        <p:spPr>
          <a:xfrm>
            <a:off x="3500283" y="78658"/>
            <a:ext cx="4689987" cy="830997"/>
          </a:xfrm>
          <a:prstGeom prst="rect">
            <a:avLst/>
          </a:prstGeom>
          <a:noFill/>
        </p:spPr>
        <p:txBody>
          <a:bodyPr wrap="square" rtlCol="0">
            <a:spAutoFit/>
          </a:bodyPr>
          <a:lstStyle/>
          <a:p>
            <a:r>
              <a:rPr lang="ru-RU" sz="4800" dirty="0">
                <a:solidFill>
                  <a:schemeClr val="bg1"/>
                </a:solidFill>
                <a:latin typeface="Times New Roman" panose="02020603050405020304" pitchFamily="18" charset="0"/>
                <a:cs typeface="Times New Roman" panose="02020603050405020304" pitchFamily="18" charset="0"/>
              </a:rPr>
              <a:t>Цыгане в России</a:t>
            </a:r>
          </a:p>
        </p:txBody>
      </p:sp>
      <p:sp>
        <p:nvSpPr>
          <p:cNvPr id="5" name="TextBox 4">
            <a:extLst>
              <a:ext uri="{FF2B5EF4-FFF2-40B4-BE49-F238E27FC236}">
                <a16:creationId xmlns:a16="http://schemas.microsoft.com/office/drawing/2014/main" id="{A74E6BB7-6608-1637-8583-791752505764}"/>
              </a:ext>
            </a:extLst>
          </p:cNvPr>
          <p:cNvSpPr txBox="1"/>
          <p:nvPr/>
        </p:nvSpPr>
        <p:spPr>
          <a:xfrm>
            <a:off x="314632" y="909655"/>
            <a:ext cx="8544233" cy="5755422"/>
          </a:xfrm>
          <a:prstGeom prst="rect">
            <a:avLst/>
          </a:prstGeom>
          <a:solidFill>
            <a:schemeClr val="bg1"/>
          </a:solid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     С 1956 года принимались законы, запрещающие кочевой образ жизни. Переход к оседлому образу жизни способствовал интеграции цыган в современное общество. </a:t>
            </a:r>
          </a:p>
          <a:p>
            <a:pPr algn="just"/>
            <a:r>
              <a:rPr lang="ru-RU" sz="1600" dirty="0">
                <a:latin typeface="Times New Roman" panose="02020603050405020304" pitchFamily="18" charset="0"/>
                <a:cs typeface="Times New Roman" panose="02020603050405020304" pitchFamily="18" charset="0"/>
              </a:rPr>
              <a:t>     В 1989 году создано Московское цыганское культурно-просветительное общество «Романо кхэр» («Цыганский дом»). Затем возникли другие цыганские организации. </a:t>
            </a:r>
          </a:p>
          <a:p>
            <a:pPr algn="just"/>
            <a:r>
              <a:rPr lang="ru-RU" sz="1600" dirty="0">
                <a:latin typeface="Times New Roman" panose="02020603050405020304" pitchFamily="18" charset="0"/>
                <a:cs typeface="Times New Roman" panose="02020603050405020304" pitchFamily="18" charset="0"/>
              </a:rPr>
              <a:t>     С конца XX века усилились процессы миграции цыган в Россию и одновременно наблюдался рост антицыганских настроений, приведших к их маргинализации. Часто масштабы цыганской преступности и процент цыган, вовлечённых в криминальную деятельность, существенно преувеличиваются. В российских дореволюционных источниках упоминания о цыганах-заключённых встречаются лишь эпизодически. В первом послевоенном десятилетии доля цыган среди осуждённых практически соответствовала их проценту в общем населении СССР. В настоящее время в местах лишения свободы процент цыган среди заключённых также небольшой. </a:t>
            </a:r>
          </a:p>
          <a:p>
            <a:pPr algn="just"/>
            <a:r>
              <a:rPr lang="ru-RU" sz="1600" dirty="0">
                <a:latin typeface="Times New Roman" panose="02020603050405020304" pitchFamily="18" charset="0"/>
                <a:cs typeface="Times New Roman" panose="02020603050405020304" pitchFamily="18" charset="0"/>
              </a:rPr>
              <a:t>     В результате усиления цыганских миграций в сторону крупных российских мегаполисов цыганское население России стало ещё более многочисленным и разнообразным: помимо «автохтонной» группы русских цыган (руска рома) в России появились и новые группы молдавских и венгерских цыган (мадьяры), а также среднеазиатских цыган-мусульман (мугаты, люли). К 2000 году большинство цыган в России имело среднее образование. Возник социальный слой цыган, занятых в нетрадиционных для них областях: врачи, юристы, инженеры, учителя, работники сферы обслуживания. В 2013 году Правительство Российской Федерации приняло Комплексный план мероприятий по социально-экономическому и этнокультурному развитию цыган Российской Федерации. </a:t>
            </a:r>
          </a:p>
          <a:p>
            <a:pPr algn="just"/>
            <a:r>
              <a:rPr lang="ru-RU" sz="1600" dirty="0">
                <a:latin typeface="Times New Roman" panose="02020603050405020304" pitchFamily="18" charset="0"/>
                <a:cs typeface="Times New Roman" panose="02020603050405020304" pitchFamily="18" charset="0"/>
              </a:rPr>
              <a:t>     Согласно Всероссийской переписи населения 2021 года, численность проживающих в России цыган составляет 173,4 тыс. человек.</a:t>
            </a:r>
            <a:endParaRPr lang="ru-RU" sz="1600" dirty="0"/>
          </a:p>
        </p:txBody>
      </p:sp>
      <p:pic>
        <p:nvPicPr>
          <p:cNvPr id="15" name="Рисунок 14">
            <a:extLst>
              <a:ext uri="{FF2B5EF4-FFF2-40B4-BE49-F238E27FC236}">
                <a16:creationId xmlns:a16="http://schemas.microsoft.com/office/drawing/2014/main" id="{72F9A6C3-69FB-D6BB-06FE-0D28001D68F7}"/>
              </a:ext>
            </a:extLst>
          </p:cNvPr>
          <p:cNvPicPr>
            <a:picLocks noChangeAspect="1"/>
          </p:cNvPicPr>
          <p:nvPr/>
        </p:nvPicPr>
        <p:blipFill>
          <a:blip r:embed="rId3"/>
          <a:stretch>
            <a:fillRect/>
          </a:stretch>
        </p:blipFill>
        <p:spPr>
          <a:xfrm>
            <a:off x="9067369" y="1356606"/>
            <a:ext cx="2910349" cy="2210046"/>
          </a:xfrm>
          <a:prstGeom prst="rect">
            <a:avLst/>
          </a:prstGeom>
        </p:spPr>
      </p:pic>
      <p:pic>
        <p:nvPicPr>
          <p:cNvPr id="16" name="Рисунок 15">
            <a:extLst>
              <a:ext uri="{FF2B5EF4-FFF2-40B4-BE49-F238E27FC236}">
                <a16:creationId xmlns:a16="http://schemas.microsoft.com/office/drawing/2014/main" id="{0263EFE2-2894-72CA-0A69-2D550E91C75E}"/>
              </a:ext>
            </a:extLst>
          </p:cNvPr>
          <p:cNvPicPr>
            <a:picLocks noChangeAspect="1"/>
          </p:cNvPicPr>
          <p:nvPr/>
        </p:nvPicPr>
        <p:blipFill>
          <a:blip r:embed="rId4"/>
          <a:srcRect l="8861" r="2278"/>
          <a:stretch>
            <a:fillRect/>
          </a:stretch>
        </p:blipFill>
        <p:spPr>
          <a:xfrm>
            <a:off x="9067369" y="3787366"/>
            <a:ext cx="2901541" cy="2448951"/>
          </a:xfrm>
          <a:prstGeom prst="rect">
            <a:avLst/>
          </a:prstGeom>
        </p:spPr>
      </p:pic>
    </p:spTree>
    <p:extLst>
      <p:ext uri="{BB962C8B-B14F-4D97-AF65-F5344CB8AC3E}">
        <p14:creationId xmlns:p14="http://schemas.microsoft.com/office/powerpoint/2010/main" val="138319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7A781-A653-0CF0-E69E-5950591D3BA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26A0ACBC-EC4A-748D-981C-F2FDCCC286BD}"/>
              </a:ext>
            </a:extLst>
          </p:cNvPr>
          <p:cNvPicPr>
            <a:picLocks noChangeAspect="1"/>
          </p:cNvPicPr>
          <p:nvPr/>
        </p:nvPicPr>
        <p:blipFill>
          <a:blip r:embed="rId2"/>
          <a:stretch>
            <a:fillRect/>
          </a:stretch>
        </p:blipFill>
        <p:spPr>
          <a:xfrm>
            <a:off x="0" y="-2"/>
            <a:ext cx="12192000" cy="6857999"/>
          </a:xfrm>
          <a:prstGeom prst="rect">
            <a:avLst/>
          </a:prstGeom>
        </p:spPr>
      </p:pic>
      <p:graphicFrame>
        <p:nvGraphicFramePr>
          <p:cNvPr id="13" name="Диаграмма 12">
            <a:extLst>
              <a:ext uri="{FF2B5EF4-FFF2-40B4-BE49-F238E27FC236}">
                <a16:creationId xmlns:a16="http://schemas.microsoft.com/office/drawing/2014/main" id="{A666688A-1508-507C-3406-4312BD3FBB35}"/>
              </a:ext>
            </a:extLst>
          </p:cNvPr>
          <p:cNvGraphicFramePr/>
          <p:nvPr>
            <p:extLst>
              <p:ext uri="{D42A27DB-BD31-4B8C-83A1-F6EECF244321}">
                <p14:modId xmlns:p14="http://schemas.microsoft.com/office/powerpoint/2010/main" val="970363603"/>
              </p:ext>
            </p:extLst>
          </p:nvPr>
        </p:nvGraphicFramePr>
        <p:xfrm>
          <a:off x="629265" y="400824"/>
          <a:ext cx="10864645" cy="60563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014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9C872-B925-4DD6-5672-652DE2C6EF98}"/>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F452D12B-6310-766A-4EEB-5B9C61073CDA}"/>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F73581F5-9CD0-6C27-730F-485413EA13A2}"/>
              </a:ext>
            </a:extLst>
          </p:cNvPr>
          <p:cNvSpPr txBox="1"/>
          <p:nvPr/>
        </p:nvSpPr>
        <p:spPr>
          <a:xfrm flipH="1">
            <a:off x="1301732" y="-39094"/>
            <a:ext cx="9588535" cy="830997"/>
          </a:xfrm>
          <a:prstGeom prst="rect">
            <a:avLst/>
          </a:prstGeom>
          <a:noFill/>
        </p:spPr>
        <p:txBody>
          <a:bodyPr wrap="square" rtlCol="0">
            <a:spAutoFit/>
          </a:bodyPr>
          <a:lstStyle/>
          <a:p>
            <a:pPr algn="ctr"/>
            <a:r>
              <a:rPr lang="ru-RU" sz="4800" dirty="0">
                <a:solidFill>
                  <a:schemeClr val="bg1"/>
                </a:solidFill>
                <a:latin typeface="Times New Roman" panose="02020603050405020304" pitchFamily="18" charset="0"/>
                <a:cs typeface="Times New Roman" panose="02020603050405020304" pitchFamily="18" charset="0"/>
              </a:rPr>
              <a:t>Известные представители народа</a:t>
            </a:r>
          </a:p>
        </p:txBody>
      </p:sp>
      <p:sp>
        <p:nvSpPr>
          <p:cNvPr id="4" name="TextBox 3">
            <a:extLst>
              <a:ext uri="{FF2B5EF4-FFF2-40B4-BE49-F238E27FC236}">
                <a16:creationId xmlns:a16="http://schemas.microsoft.com/office/drawing/2014/main" id="{70E750CA-C9B2-C0C7-DA42-3F769DD95922}"/>
              </a:ext>
            </a:extLst>
          </p:cNvPr>
          <p:cNvSpPr txBox="1"/>
          <p:nvPr/>
        </p:nvSpPr>
        <p:spPr>
          <a:xfrm>
            <a:off x="257731" y="830998"/>
            <a:ext cx="11676535" cy="3785652"/>
          </a:xfrm>
          <a:prstGeom prst="rect">
            <a:avLst/>
          </a:prstGeom>
          <a:solidFill>
            <a:schemeClr val="bg1"/>
          </a:solidFill>
        </p:spPr>
        <p:txBody>
          <a:bodyPr wrap="square" rtlCol="0">
            <a:spAutoFit/>
          </a:bodyPr>
          <a:lstStyle/>
          <a:p>
            <a:pPr algn="just"/>
            <a:r>
              <a:rPr lang="ru-RU" sz="1600" b="1" u="sng" dirty="0">
                <a:latin typeface="Times New Roman" panose="02020603050405020304" pitchFamily="18" charset="0"/>
                <a:cs typeface="Times New Roman" panose="02020603050405020304" pitchFamily="18" charset="0"/>
              </a:rPr>
              <a:t>Чарли Чаплин</a:t>
            </a:r>
            <a:r>
              <a:rPr lang="ru-RU" sz="1600" dirty="0">
                <a:latin typeface="Times New Roman" panose="02020603050405020304" pitchFamily="18" charset="0"/>
                <a:cs typeface="Times New Roman" panose="02020603050405020304" pitchFamily="18" charset="0"/>
              </a:rPr>
              <a:t> – легенда Голливуда. Во время съёмок документального фильма о великом актёре в его доме было найдено письмо с данными, что родился мальчик в цыганском таборе.</a:t>
            </a:r>
            <a:r>
              <a:rPr lang="ru-RU" sz="1600" b="1" u="sng" dirty="0">
                <a:latin typeface="Times New Roman" panose="02020603050405020304" pitchFamily="18" charset="0"/>
                <a:cs typeface="Times New Roman" panose="02020603050405020304" pitchFamily="18" charset="0"/>
              </a:rPr>
              <a:t> </a:t>
            </a:r>
          </a:p>
          <a:p>
            <a:pPr algn="just"/>
            <a:r>
              <a:rPr lang="ru-RU" sz="1600" b="1" u="sng" dirty="0">
                <a:latin typeface="Times New Roman" panose="02020603050405020304" pitchFamily="18" charset="0"/>
                <a:cs typeface="Times New Roman" panose="02020603050405020304" pitchFamily="18" charset="0"/>
              </a:rPr>
              <a:t>Николай Сличенко </a:t>
            </a:r>
            <a:r>
              <a:rPr lang="ru-RU" sz="1600" dirty="0">
                <a:latin typeface="Times New Roman" panose="02020603050405020304" pitchFamily="18" charset="0"/>
                <a:cs typeface="Times New Roman" panose="02020603050405020304" pitchFamily="18" charset="0"/>
              </a:rPr>
              <a:t>- певец и режиссёр легендарного театра «Ромэн». Его жизнь началась в таборе оседлых цыган, позже он стал выступать с цыганским ансамблем в качестве вокалиста, а в конце концов был удостоен званием Народного артиста СССР.</a:t>
            </a:r>
          </a:p>
          <a:p>
            <a:pPr algn="just"/>
            <a:r>
              <a:rPr lang="ru-RU" sz="1600" b="1" u="sng" dirty="0">
                <a:latin typeface="Times New Roman" panose="02020603050405020304" pitchFamily="18" charset="0"/>
                <a:cs typeface="Times New Roman" panose="02020603050405020304" pitchFamily="18" charset="0"/>
              </a:rPr>
              <a:t>Анна Нетребко </a:t>
            </a:r>
            <a:r>
              <a:rPr lang="ru-RU" sz="1600" dirty="0">
                <a:latin typeface="Times New Roman" panose="02020603050405020304" pitchFamily="18" charset="0"/>
                <a:cs typeface="Times New Roman" panose="02020603050405020304" pitchFamily="18" charset="0"/>
              </a:rPr>
              <a:t>– оперная дива. Она может легко пуститься в пляс посреди своей партии, с радостью исполняет частушки и не сдерживает эмоций, а все потому что ее мать – настоящая цыганка, а отец – донской казак.</a:t>
            </a:r>
          </a:p>
          <a:p>
            <a:pPr algn="just"/>
            <a:r>
              <a:rPr lang="ru-RU" sz="1600" b="1" u="sng" dirty="0">
                <a:latin typeface="Times New Roman" panose="02020603050405020304" pitchFamily="18" charset="0"/>
                <a:cs typeface="Times New Roman" panose="02020603050405020304" pitchFamily="18" charset="0"/>
              </a:rPr>
              <a:t>Екатерина Климова</a:t>
            </a:r>
            <a:r>
              <a:rPr lang="ru-RU" sz="1600" dirty="0">
                <a:latin typeface="Times New Roman" panose="02020603050405020304" pitchFamily="18" charset="0"/>
                <a:cs typeface="Times New Roman" panose="02020603050405020304" pitchFamily="18" charset="0"/>
              </a:rPr>
              <a:t> – российская актриса, в жилах которой течет цыганская кровь. Прабабушка звезды по отцовской линии была таборной цыганкой. Этому родству Климова обязана смуглой кожей.</a:t>
            </a:r>
          </a:p>
          <a:p>
            <a:pPr algn="just"/>
            <a:r>
              <a:rPr lang="ru-RU" sz="1600" b="1" u="sng" dirty="0">
                <a:latin typeface="Times New Roman" panose="02020603050405020304" pitchFamily="18" charset="0"/>
                <a:cs typeface="Times New Roman" panose="02020603050405020304" pitchFamily="18" charset="0"/>
              </a:rPr>
              <a:t>Оксана Фандера</a:t>
            </a:r>
            <a:r>
              <a:rPr lang="ru-RU" sz="1600" dirty="0">
                <a:latin typeface="Times New Roman" panose="02020603050405020304" pitchFamily="18" charset="0"/>
                <a:cs typeface="Times New Roman" panose="02020603050405020304" pitchFamily="18" charset="0"/>
              </a:rPr>
              <a:t> – отец популярной актрисы  был представителем влиятельного цыганского рода.</a:t>
            </a:r>
          </a:p>
          <a:p>
            <a:pPr algn="just"/>
            <a:r>
              <a:rPr lang="ru-RU" sz="1600" b="1" u="sng" dirty="0">
                <a:latin typeface="Times New Roman" panose="02020603050405020304" pitchFamily="18" charset="0"/>
                <a:cs typeface="Times New Roman" panose="02020603050405020304" pitchFamily="18" charset="0"/>
              </a:rPr>
              <a:t>Певица Слава </a:t>
            </a:r>
            <a:r>
              <a:rPr lang="ru-RU" sz="1600" dirty="0">
                <a:latin typeface="Times New Roman" panose="02020603050405020304" pitchFamily="18" charset="0"/>
                <a:cs typeface="Times New Roman" panose="02020603050405020304" pitchFamily="18" charset="0"/>
              </a:rPr>
              <a:t>заявляет, что ее прапрадед по отцу был цыганом и конокрадом. Сама Анастасия Сланевская без ума от цветастых нарядов и цыганского фолка.</a:t>
            </a:r>
          </a:p>
          <a:p>
            <a:pPr algn="just"/>
            <a:r>
              <a:rPr lang="ru-RU" sz="1600" b="1" u="sng" dirty="0">
                <a:latin typeface="Times New Roman" panose="02020603050405020304" pitchFamily="18" charset="0"/>
                <a:cs typeface="Times New Roman" panose="02020603050405020304" pitchFamily="18" charset="0"/>
              </a:rPr>
              <a:t>Александр Бердников </a:t>
            </a:r>
            <a:r>
              <a:rPr lang="ru-RU" sz="1600" dirty="0">
                <a:latin typeface="Times New Roman" panose="02020603050405020304" pitchFamily="18" charset="0"/>
                <a:cs typeface="Times New Roman" panose="02020603050405020304" pitchFamily="18" charset="0"/>
              </a:rPr>
              <a:t>– солист группы «Корни» никогда не скрывал свое происхождение и гордится цыганскими корнями.</a:t>
            </a:r>
          </a:p>
          <a:p>
            <a:pPr algn="just"/>
            <a:endParaRPr lang="ru-RU" sz="1600" dirty="0">
              <a:latin typeface="Times New Roman" panose="02020603050405020304" pitchFamily="18" charset="0"/>
              <a:cs typeface="Times New Roman" panose="02020603050405020304" pitchFamily="18" charset="0"/>
            </a:endParaRPr>
          </a:p>
          <a:p>
            <a:pPr algn="just"/>
            <a:r>
              <a:rPr lang="ru-RU" sz="1600" b="1" dirty="0">
                <a:latin typeface="Times New Roman" panose="02020603050405020304" pitchFamily="18" charset="0"/>
                <a:cs typeface="Times New Roman" panose="02020603050405020304" pitchFamily="18" charset="0"/>
              </a:rPr>
              <a:t>В Нижнем Новгороде</a:t>
            </a:r>
            <a:r>
              <a:rPr lang="ru-RU" sz="1600" dirty="0">
                <a:latin typeface="Times New Roman" panose="02020603050405020304" pitchFamily="18" charset="0"/>
                <a:cs typeface="Times New Roman" panose="02020603050405020304" pitchFamily="18" charset="0"/>
              </a:rPr>
              <a:t> тоже есть свои цыганские звезды – это ансамбль </a:t>
            </a:r>
            <a:r>
              <a:rPr lang="ru-RU" sz="1600" b="1" dirty="0">
                <a:latin typeface="Times New Roman" panose="02020603050405020304" pitchFamily="18" charset="0"/>
                <a:cs typeface="Times New Roman" panose="02020603050405020304" pitchFamily="18" charset="0"/>
              </a:rPr>
              <a:t>«Бричка», </a:t>
            </a:r>
            <a:r>
              <a:rPr lang="ru-RU" sz="1600" dirty="0">
                <a:latin typeface="Times New Roman" panose="02020603050405020304" pitchFamily="18" charset="0"/>
                <a:cs typeface="Times New Roman" panose="02020603050405020304" pitchFamily="18" charset="0"/>
              </a:rPr>
              <a:t>который существует уже более 17 лет под руководством неподражаемой </a:t>
            </a:r>
            <a:r>
              <a:rPr lang="ru-RU" sz="1600" b="1" dirty="0">
                <a:latin typeface="Times New Roman" panose="02020603050405020304" pitchFamily="18" charset="0"/>
                <a:cs typeface="Times New Roman" panose="02020603050405020304" pitchFamily="18" charset="0"/>
              </a:rPr>
              <a:t>Ирины Лиманской, </a:t>
            </a:r>
            <a:r>
              <a:rPr lang="ru-RU" sz="1600" dirty="0">
                <a:latin typeface="Times New Roman" panose="02020603050405020304" pitchFamily="18" charset="0"/>
                <a:cs typeface="Times New Roman" panose="02020603050405020304" pitchFamily="18" charset="0"/>
              </a:rPr>
              <a:t>и ансамбль </a:t>
            </a:r>
            <a:r>
              <a:rPr lang="ru-RU" sz="1600" b="1" dirty="0">
                <a:latin typeface="Times New Roman" panose="02020603050405020304" pitchFamily="18" charset="0"/>
                <a:cs typeface="Times New Roman" panose="02020603050405020304" pitchFamily="18" charset="0"/>
              </a:rPr>
              <a:t>«Рада» </a:t>
            </a:r>
            <a:r>
              <a:rPr lang="ru-RU" sz="1600" dirty="0">
                <a:latin typeface="Times New Roman" panose="02020603050405020304" pitchFamily="18" charset="0"/>
                <a:cs typeface="Times New Roman" panose="02020603050405020304" pitchFamily="18" charset="0"/>
              </a:rPr>
              <a:t>под руководством </a:t>
            </a:r>
            <a:r>
              <a:rPr lang="ru-RU" sz="1600" b="1" dirty="0">
                <a:latin typeface="Times New Roman" panose="02020603050405020304" pitchFamily="18" charset="0"/>
                <a:cs typeface="Times New Roman" panose="02020603050405020304" pitchFamily="18" charset="0"/>
              </a:rPr>
              <a:t>Елены Лазаренко</a:t>
            </a:r>
            <a:r>
              <a:rPr lang="ru-RU" sz="1600" dirty="0">
                <a:latin typeface="Times New Roman" panose="02020603050405020304" pitchFamily="18" charset="0"/>
                <a:cs typeface="Times New Roman" panose="02020603050405020304" pitchFamily="18" charset="0"/>
              </a:rPr>
              <a:t>.</a:t>
            </a:r>
          </a:p>
        </p:txBody>
      </p:sp>
      <p:pic>
        <p:nvPicPr>
          <p:cNvPr id="5" name="Рисунок 4">
            <a:extLst>
              <a:ext uri="{FF2B5EF4-FFF2-40B4-BE49-F238E27FC236}">
                <a16:creationId xmlns:a16="http://schemas.microsoft.com/office/drawing/2014/main" id="{F58D2C23-9106-2487-F9B0-2D0232991D09}"/>
              </a:ext>
            </a:extLst>
          </p:cNvPr>
          <p:cNvPicPr>
            <a:picLocks noChangeAspect="1"/>
          </p:cNvPicPr>
          <p:nvPr/>
        </p:nvPicPr>
        <p:blipFill>
          <a:blip r:embed="rId3"/>
          <a:srcRect l="3092" r="5088"/>
          <a:stretch>
            <a:fillRect/>
          </a:stretch>
        </p:blipFill>
        <p:spPr>
          <a:xfrm>
            <a:off x="257731" y="4714686"/>
            <a:ext cx="2947585" cy="2067825"/>
          </a:xfrm>
          <a:prstGeom prst="rect">
            <a:avLst/>
          </a:prstGeom>
        </p:spPr>
      </p:pic>
      <p:pic>
        <p:nvPicPr>
          <p:cNvPr id="6" name="Рисунок 5">
            <a:extLst>
              <a:ext uri="{FF2B5EF4-FFF2-40B4-BE49-F238E27FC236}">
                <a16:creationId xmlns:a16="http://schemas.microsoft.com/office/drawing/2014/main" id="{B7C77E5F-7BF0-0BF7-2912-25B84D2D49E0}"/>
              </a:ext>
            </a:extLst>
          </p:cNvPr>
          <p:cNvPicPr>
            <a:picLocks noChangeAspect="1"/>
          </p:cNvPicPr>
          <p:nvPr/>
        </p:nvPicPr>
        <p:blipFill>
          <a:blip r:embed="rId4"/>
          <a:srcRect l="10359" r="11393"/>
          <a:stretch>
            <a:fillRect/>
          </a:stretch>
        </p:blipFill>
        <p:spPr>
          <a:xfrm>
            <a:off x="5099343" y="4715169"/>
            <a:ext cx="2156863" cy="2067341"/>
          </a:xfrm>
          <a:prstGeom prst="rect">
            <a:avLst/>
          </a:prstGeom>
        </p:spPr>
      </p:pic>
      <p:pic>
        <p:nvPicPr>
          <p:cNvPr id="7" name="Рисунок 6">
            <a:extLst>
              <a:ext uri="{FF2B5EF4-FFF2-40B4-BE49-F238E27FC236}">
                <a16:creationId xmlns:a16="http://schemas.microsoft.com/office/drawing/2014/main" id="{3396F439-B1FC-AA19-0ADA-95418E278925}"/>
              </a:ext>
            </a:extLst>
          </p:cNvPr>
          <p:cNvPicPr>
            <a:picLocks noChangeAspect="1"/>
          </p:cNvPicPr>
          <p:nvPr/>
        </p:nvPicPr>
        <p:blipFill>
          <a:blip r:embed="rId5"/>
          <a:srcRect l="7958" r="46113"/>
          <a:stretch>
            <a:fillRect/>
          </a:stretch>
        </p:blipFill>
        <p:spPr>
          <a:xfrm>
            <a:off x="3334298" y="4714685"/>
            <a:ext cx="1688917" cy="2067825"/>
          </a:xfrm>
          <a:prstGeom prst="rect">
            <a:avLst/>
          </a:prstGeom>
        </p:spPr>
      </p:pic>
      <p:pic>
        <p:nvPicPr>
          <p:cNvPr id="8" name="Рисунок 7">
            <a:extLst>
              <a:ext uri="{FF2B5EF4-FFF2-40B4-BE49-F238E27FC236}">
                <a16:creationId xmlns:a16="http://schemas.microsoft.com/office/drawing/2014/main" id="{E748AF9A-E6A2-7819-5557-0C68994ADA55}"/>
              </a:ext>
            </a:extLst>
          </p:cNvPr>
          <p:cNvPicPr>
            <a:picLocks noChangeAspect="1"/>
          </p:cNvPicPr>
          <p:nvPr/>
        </p:nvPicPr>
        <p:blipFill>
          <a:blip r:embed="rId6"/>
          <a:srcRect b="21374"/>
          <a:stretch>
            <a:fillRect/>
          </a:stretch>
        </p:blipFill>
        <p:spPr>
          <a:xfrm>
            <a:off x="7402625" y="4717650"/>
            <a:ext cx="1952156" cy="2064860"/>
          </a:xfrm>
          <a:prstGeom prst="rect">
            <a:avLst/>
          </a:prstGeom>
        </p:spPr>
      </p:pic>
      <p:pic>
        <p:nvPicPr>
          <p:cNvPr id="9" name="Рисунок 8">
            <a:extLst>
              <a:ext uri="{FF2B5EF4-FFF2-40B4-BE49-F238E27FC236}">
                <a16:creationId xmlns:a16="http://schemas.microsoft.com/office/drawing/2014/main" id="{B814DF25-A586-05A3-3C36-00AD89B72177}"/>
              </a:ext>
            </a:extLst>
          </p:cNvPr>
          <p:cNvPicPr>
            <a:picLocks noChangeAspect="1"/>
          </p:cNvPicPr>
          <p:nvPr/>
        </p:nvPicPr>
        <p:blipFill>
          <a:blip r:embed="rId7"/>
          <a:srcRect l="33840"/>
          <a:stretch>
            <a:fillRect/>
          </a:stretch>
        </p:blipFill>
        <p:spPr>
          <a:xfrm>
            <a:off x="9501200" y="4714685"/>
            <a:ext cx="2433066" cy="2068629"/>
          </a:xfrm>
          <a:prstGeom prst="rect">
            <a:avLst/>
          </a:prstGeom>
        </p:spPr>
      </p:pic>
    </p:spTree>
    <p:extLst>
      <p:ext uri="{BB962C8B-B14F-4D97-AF65-F5344CB8AC3E}">
        <p14:creationId xmlns:p14="http://schemas.microsoft.com/office/powerpoint/2010/main" val="1517317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E0D4A-CD28-E732-58F2-6D8022FD17B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2BC580A1-D69C-E394-A357-DA85E989B2B1}"/>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1CABAEF9-176E-B675-FCA8-9205617E9819}"/>
              </a:ext>
            </a:extLst>
          </p:cNvPr>
          <p:cNvSpPr txBox="1"/>
          <p:nvPr/>
        </p:nvSpPr>
        <p:spPr>
          <a:xfrm>
            <a:off x="319344" y="948814"/>
            <a:ext cx="8200103" cy="5755422"/>
          </a:xfrm>
          <a:prstGeom prst="rect">
            <a:avLst/>
          </a:prstGeom>
          <a:solidFill>
            <a:schemeClr val="bg1"/>
          </a:solid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     Цыганский язык, или романи, относится к индоарийской ветви индоевропейских языков и имеет множество диалектов, сохранивших древнеиндийскую лексику и структуру.</a:t>
            </a:r>
          </a:p>
          <a:p>
            <a:pPr algn="just"/>
            <a:r>
              <a:rPr lang="ru-RU" sz="1600" dirty="0">
                <a:latin typeface="Times New Roman" panose="02020603050405020304" pitchFamily="18" charset="0"/>
                <a:cs typeface="Times New Roman" panose="02020603050405020304" pitchFamily="18" charset="0"/>
              </a:rPr>
              <a:t>     Цыганский язык возник на севере Индии более тысячи лет назад и распространился вместе с миграциями цыган по Азии, Ближнему Востоку и Европе, что привело к формированию множества диалектов с влиянием местных языков. Самоназвание языка — Romani chib (Романи чиб), а народ, говорящий на нём, предпочитает термин рома.</a:t>
            </a:r>
          </a:p>
          <a:p>
            <a:pPr algn="just"/>
            <a:r>
              <a:rPr lang="ru-RU" sz="1600" dirty="0">
                <a:latin typeface="Times New Roman" panose="02020603050405020304" pitchFamily="18" charset="0"/>
                <a:cs typeface="Times New Roman" panose="02020603050405020304" pitchFamily="18" charset="0"/>
              </a:rPr>
              <a:t>     Язык сложился в условиях изоляции от других индоарийских языков, сохранив основной лексический фонд древнеиндийских языков и типологическую близость со среднеиндийскими и новоиндийскими языками. В фонетике характерны оглушение звонких аспират, ослабление аспирации, децеребрализация и оглушение аффрикат. Морфологически язык отличается превращением послелогов в падежные формы, отсутствием винительного падежа у неодушевлённых существительных и сложными формами будущего времени.</a:t>
            </a:r>
          </a:p>
          <a:p>
            <a:pPr algn="just"/>
            <a:r>
              <a:rPr lang="ru-RU" sz="1600" dirty="0">
                <a:latin typeface="Times New Roman" panose="02020603050405020304" pitchFamily="18" charset="0"/>
                <a:cs typeface="Times New Roman" panose="02020603050405020304" pitchFamily="18" charset="0"/>
              </a:rPr>
              <a:t>     Существует более десяти диалектов, объединённых в четыре подгруппы, которые различаются по лексике, фонетике и синтаксису. В России распространён диалект северной зоны цыган этнической группы Руска рома, для которого используется кириллический алфавит с некоторыми изменениями. Другие диалекты применяют латиницу или региональные системы письма, а также существуют попытки использовать деванагари. Для межэтнического общения часто используется диалект кэлдэрари с заимствованиями из других диалектов.</a:t>
            </a:r>
          </a:p>
          <a:p>
            <a:pPr algn="just"/>
            <a:r>
              <a:rPr lang="ru-RU" sz="1600" dirty="0">
                <a:latin typeface="Times New Roman" panose="02020603050405020304" pitchFamily="18" charset="0"/>
                <a:cs typeface="Times New Roman" panose="02020603050405020304" pitchFamily="18" charset="0"/>
              </a:rPr>
              <a:t>     Цыганский язык живёт в песнях, сказках и повседневной речи, несмотря на влияние языков стран проживания. Общее число говорящих оценивается примерно в 4,8 миллиона человек. </a:t>
            </a:r>
          </a:p>
        </p:txBody>
      </p:sp>
      <p:sp>
        <p:nvSpPr>
          <p:cNvPr id="4" name="TextBox 3">
            <a:extLst>
              <a:ext uri="{FF2B5EF4-FFF2-40B4-BE49-F238E27FC236}">
                <a16:creationId xmlns:a16="http://schemas.microsoft.com/office/drawing/2014/main" id="{05F14482-9E0E-17CF-B6B3-1E191F00C44C}"/>
              </a:ext>
            </a:extLst>
          </p:cNvPr>
          <p:cNvSpPr txBox="1"/>
          <p:nvPr/>
        </p:nvSpPr>
        <p:spPr>
          <a:xfrm>
            <a:off x="3755923" y="0"/>
            <a:ext cx="4532670" cy="830997"/>
          </a:xfrm>
          <a:prstGeom prst="rect">
            <a:avLst/>
          </a:prstGeom>
          <a:noFill/>
        </p:spPr>
        <p:txBody>
          <a:bodyPr wrap="square" rtlCol="0">
            <a:spAutoFit/>
          </a:bodyPr>
          <a:lstStyle/>
          <a:p>
            <a:r>
              <a:rPr lang="ru-RU" sz="4800" dirty="0">
                <a:solidFill>
                  <a:schemeClr val="bg1"/>
                </a:solidFill>
                <a:latin typeface="Times New Roman" panose="02020603050405020304" pitchFamily="18" charset="0"/>
                <a:cs typeface="Times New Roman" panose="02020603050405020304" pitchFamily="18" charset="0"/>
              </a:rPr>
              <a:t>Цыганский язык</a:t>
            </a:r>
          </a:p>
        </p:txBody>
      </p:sp>
      <p:pic>
        <p:nvPicPr>
          <p:cNvPr id="5" name="Рисунок 4">
            <a:extLst>
              <a:ext uri="{FF2B5EF4-FFF2-40B4-BE49-F238E27FC236}">
                <a16:creationId xmlns:a16="http://schemas.microsoft.com/office/drawing/2014/main" id="{C19243AF-17E3-9BCB-E9B3-80ABE83F8932}"/>
              </a:ext>
            </a:extLst>
          </p:cNvPr>
          <p:cNvPicPr>
            <a:picLocks noChangeAspect="1"/>
          </p:cNvPicPr>
          <p:nvPr/>
        </p:nvPicPr>
        <p:blipFill>
          <a:blip r:embed="rId3"/>
          <a:srcRect l="15748" t="3226" r="1984" b="22002"/>
          <a:stretch>
            <a:fillRect/>
          </a:stretch>
        </p:blipFill>
        <p:spPr>
          <a:xfrm>
            <a:off x="8780613" y="948814"/>
            <a:ext cx="3092043" cy="2657041"/>
          </a:xfrm>
          <a:prstGeom prst="rect">
            <a:avLst/>
          </a:prstGeom>
        </p:spPr>
      </p:pic>
      <p:pic>
        <p:nvPicPr>
          <p:cNvPr id="6" name="Рисунок 5">
            <a:extLst>
              <a:ext uri="{FF2B5EF4-FFF2-40B4-BE49-F238E27FC236}">
                <a16:creationId xmlns:a16="http://schemas.microsoft.com/office/drawing/2014/main" id="{AB8DB8C0-7F49-720B-3890-29071D20C9BE}"/>
              </a:ext>
            </a:extLst>
          </p:cNvPr>
          <p:cNvPicPr>
            <a:picLocks noChangeAspect="1"/>
          </p:cNvPicPr>
          <p:nvPr/>
        </p:nvPicPr>
        <p:blipFill>
          <a:blip r:embed="rId4"/>
          <a:srcRect l="15805" t="9957" r="18809" b="11419"/>
          <a:stretch>
            <a:fillRect/>
          </a:stretch>
        </p:blipFill>
        <p:spPr>
          <a:xfrm>
            <a:off x="9323921" y="3737411"/>
            <a:ext cx="1966860" cy="2937907"/>
          </a:xfrm>
          <a:prstGeom prst="rect">
            <a:avLst/>
          </a:prstGeom>
        </p:spPr>
      </p:pic>
    </p:spTree>
    <p:extLst>
      <p:ext uri="{BB962C8B-B14F-4D97-AF65-F5344CB8AC3E}">
        <p14:creationId xmlns:p14="http://schemas.microsoft.com/office/powerpoint/2010/main" val="1815075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39076-9D23-F6F6-A9C8-5F8852B74EEA}"/>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511573E2-714F-E791-E3A2-315ECE2FB32D}"/>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824A82BF-EFD0-765C-0012-5820EA557FB0}"/>
              </a:ext>
            </a:extLst>
          </p:cNvPr>
          <p:cNvSpPr txBox="1"/>
          <p:nvPr/>
        </p:nvSpPr>
        <p:spPr>
          <a:xfrm>
            <a:off x="3775587" y="0"/>
            <a:ext cx="4640826" cy="830997"/>
          </a:xfrm>
          <a:prstGeom prst="rect">
            <a:avLst/>
          </a:prstGeom>
          <a:noFill/>
        </p:spPr>
        <p:txBody>
          <a:bodyPr wrap="square" rtlCol="0">
            <a:spAutoFit/>
          </a:bodyPr>
          <a:lstStyle/>
          <a:p>
            <a:r>
              <a:rPr lang="ru-RU" sz="4800" dirty="0">
                <a:solidFill>
                  <a:schemeClr val="bg1"/>
                </a:solidFill>
                <a:latin typeface="Times New Roman" panose="02020603050405020304" pitchFamily="18" charset="0"/>
                <a:cs typeface="Times New Roman" panose="02020603050405020304" pitchFamily="18" charset="0"/>
              </a:rPr>
              <a:t>Цыганский быт</a:t>
            </a:r>
          </a:p>
        </p:txBody>
      </p:sp>
      <p:sp>
        <p:nvSpPr>
          <p:cNvPr id="4" name="TextBox 3">
            <a:extLst>
              <a:ext uri="{FF2B5EF4-FFF2-40B4-BE49-F238E27FC236}">
                <a16:creationId xmlns:a16="http://schemas.microsoft.com/office/drawing/2014/main" id="{A5C0C374-C985-637C-4F6F-B597C3A0B234}"/>
              </a:ext>
            </a:extLst>
          </p:cNvPr>
          <p:cNvSpPr txBox="1"/>
          <p:nvPr/>
        </p:nvSpPr>
        <p:spPr>
          <a:xfrm>
            <a:off x="275304" y="909655"/>
            <a:ext cx="9075174" cy="5755422"/>
          </a:xfrm>
          <a:prstGeom prst="rect">
            <a:avLst/>
          </a:prstGeom>
          <a:solidFill>
            <a:schemeClr val="bg1"/>
          </a:solid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     Не все цыгане ведут кочевой образ жизни. Есть и те, кто получил образование, устроился на работу и проживает в городе либо в селе по общим правилам. Но таких мало. </a:t>
            </a:r>
          </a:p>
          <a:p>
            <a:pPr algn="just"/>
            <a:r>
              <a:rPr lang="ru-RU" sz="1600" dirty="0">
                <a:latin typeface="Times New Roman" panose="02020603050405020304" pitchFamily="18" charset="0"/>
                <a:cs typeface="Times New Roman" panose="02020603050405020304" pitchFamily="18" charset="0"/>
              </a:rPr>
              <a:t>     В прошлом табор переезжал с места на место с помощью лошадей и цыганских кибиток “вардо”. Такие кибитки могли быть совсем простенькими или могли быть украшены богатой резьбой и росписью. Сегодня цыгане путешествуют вполне привычными способами: используют авто, автобусы, поезда и самолеты. Вместо шатров покупают несколько домов в деревне, а вокруг них строят бараки. Те, кто побогаче, отстраивают для себя настоящие дворцы, внутри которых вполне можно встретить позолоту. Так живут цыганские бароны, которые негласно управляют всем табором. Собственными домами цыгане обзаводятся тогда, когда вступают в брак, а делают они это очень рано (в 13-15 лет). Отстроить дом молодым парам помогают родственники. Они же до поры спонсируют новые ячейки цыганского общества. Стоит сказать, что все цыгане живут по-разному. Кто-то прозябает в грязных бараках с дощатым полом и без электричества, кто-то проживает во вполне комфортабельных домах с современной техникой.</a:t>
            </a:r>
          </a:p>
          <a:p>
            <a:pPr algn="just"/>
            <a:r>
              <a:rPr lang="ru-RU" sz="1600" dirty="0">
                <a:latin typeface="Times New Roman" panose="02020603050405020304" pitchFamily="18" charset="0"/>
                <a:cs typeface="Times New Roman" panose="02020603050405020304" pitchFamily="18" charset="0"/>
              </a:rPr>
              <a:t>    Не все цыгане занимаются попрошайничеством или чем похуже, многие из них продолжают кузнечное дело своих предков. Работать с металлом — это престижное и правильное занятие для цыгана. Еще они могут работать на стройке.</a:t>
            </a:r>
          </a:p>
          <a:p>
            <a:pPr algn="just"/>
            <a:r>
              <a:rPr lang="ru-RU" sz="1600" dirty="0">
                <a:latin typeface="Times New Roman" panose="02020603050405020304" pitchFamily="18" charset="0"/>
                <a:cs typeface="Times New Roman" panose="02020603050405020304" pitchFamily="18" charset="0"/>
              </a:rPr>
              <a:t>     Питаются они довольно просто. Из мяса уважают баранину, курятину, говядину. Варят супы из свеклы и других овощей, квасят капусту. Фаршированная рыба, лепешки с мясным фаршем и болгарским перцем - все это отголоски венгерской, а также румынской кухни, которые переняли рома, пока кочевали в тех землях. Традиционным напитком в таборе считается вино. Поскольку многие рома отмечают православные праздники, то на их столе бывают куличи и вареные яйца. На новогодние праздники главным блюдом в цыганской семье становятся большие пельмени, а также фаршированная индейка. </a:t>
            </a:r>
          </a:p>
        </p:txBody>
      </p:sp>
      <p:pic>
        <p:nvPicPr>
          <p:cNvPr id="5" name="Рисунок 4">
            <a:extLst>
              <a:ext uri="{FF2B5EF4-FFF2-40B4-BE49-F238E27FC236}">
                <a16:creationId xmlns:a16="http://schemas.microsoft.com/office/drawing/2014/main" id="{3F1EB001-0712-972C-D7E1-B789030A8196}"/>
              </a:ext>
            </a:extLst>
          </p:cNvPr>
          <p:cNvPicPr>
            <a:picLocks noChangeAspect="1"/>
          </p:cNvPicPr>
          <p:nvPr/>
        </p:nvPicPr>
        <p:blipFill>
          <a:blip r:embed="rId3"/>
          <a:srcRect l="6888" r="12243"/>
          <a:stretch>
            <a:fillRect/>
          </a:stretch>
        </p:blipFill>
        <p:spPr>
          <a:xfrm>
            <a:off x="9448800" y="909655"/>
            <a:ext cx="2644877" cy="1839723"/>
          </a:xfrm>
          <a:prstGeom prst="rect">
            <a:avLst/>
          </a:prstGeom>
        </p:spPr>
      </p:pic>
      <p:pic>
        <p:nvPicPr>
          <p:cNvPr id="6" name="Рисунок 5">
            <a:extLst>
              <a:ext uri="{FF2B5EF4-FFF2-40B4-BE49-F238E27FC236}">
                <a16:creationId xmlns:a16="http://schemas.microsoft.com/office/drawing/2014/main" id="{B7029E55-EBC3-CB81-4FA4-74A0E043FA76}"/>
              </a:ext>
            </a:extLst>
          </p:cNvPr>
          <p:cNvPicPr>
            <a:picLocks noChangeAspect="1"/>
          </p:cNvPicPr>
          <p:nvPr/>
        </p:nvPicPr>
        <p:blipFill>
          <a:blip r:embed="rId4"/>
          <a:srcRect l="19389"/>
          <a:stretch>
            <a:fillRect/>
          </a:stretch>
        </p:blipFill>
        <p:spPr>
          <a:xfrm>
            <a:off x="9448800" y="2891052"/>
            <a:ext cx="2658378" cy="1855009"/>
          </a:xfrm>
          <a:prstGeom prst="rect">
            <a:avLst/>
          </a:prstGeom>
        </p:spPr>
      </p:pic>
      <p:pic>
        <p:nvPicPr>
          <p:cNvPr id="7" name="Рисунок 6">
            <a:extLst>
              <a:ext uri="{FF2B5EF4-FFF2-40B4-BE49-F238E27FC236}">
                <a16:creationId xmlns:a16="http://schemas.microsoft.com/office/drawing/2014/main" id="{63103C99-E6E0-86B0-2096-37C0777737BA}"/>
              </a:ext>
            </a:extLst>
          </p:cNvPr>
          <p:cNvPicPr>
            <a:picLocks noChangeAspect="1"/>
          </p:cNvPicPr>
          <p:nvPr/>
        </p:nvPicPr>
        <p:blipFill>
          <a:blip r:embed="rId5"/>
          <a:srcRect l="8445" r="20229" b="11500"/>
          <a:stretch>
            <a:fillRect/>
          </a:stretch>
        </p:blipFill>
        <p:spPr>
          <a:xfrm>
            <a:off x="9448800" y="4887735"/>
            <a:ext cx="2644877" cy="1777342"/>
          </a:xfrm>
          <a:prstGeom prst="rect">
            <a:avLst/>
          </a:prstGeom>
        </p:spPr>
      </p:pic>
    </p:spTree>
    <p:extLst>
      <p:ext uri="{BB962C8B-B14F-4D97-AF65-F5344CB8AC3E}">
        <p14:creationId xmlns:p14="http://schemas.microsoft.com/office/powerpoint/2010/main" val="2769515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66D88-10C7-80A4-163F-F9F3AFF22224}"/>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33828DEB-CEA4-4E28-0F47-ADE5B354763C}"/>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FEB5AA97-323B-7ED8-231D-B93BBFBC50F7}"/>
              </a:ext>
            </a:extLst>
          </p:cNvPr>
          <p:cNvSpPr txBox="1"/>
          <p:nvPr/>
        </p:nvSpPr>
        <p:spPr>
          <a:xfrm>
            <a:off x="3588774" y="0"/>
            <a:ext cx="6459794" cy="830997"/>
          </a:xfrm>
          <a:prstGeom prst="rect">
            <a:avLst/>
          </a:prstGeom>
          <a:noFill/>
        </p:spPr>
        <p:txBody>
          <a:bodyPr wrap="square" rtlCol="0">
            <a:spAutoFit/>
          </a:bodyPr>
          <a:lstStyle/>
          <a:p>
            <a:r>
              <a:rPr lang="ru-RU" sz="4800" dirty="0">
                <a:solidFill>
                  <a:schemeClr val="bg1"/>
                </a:solidFill>
                <a:latin typeface="Times New Roman" panose="02020603050405020304" pitchFamily="18" charset="0"/>
                <a:cs typeface="Times New Roman" panose="02020603050405020304" pitchFamily="18" charset="0"/>
              </a:rPr>
              <a:t>Семейный уклад</a:t>
            </a:r>
          </a:p>
        </p:txBody>
      </p:sp>
      <p:sp>
        <p:nvSpPr>
          <p:cNvPr id="4" name="TextBox 3">
            <a:extLst>
              <a:ext uri="{FF2B5EF4-FFF2-40B4-BE49-F238E27FC236}">
                <a16:creationId xmlns:a16="http://schemas.microsoft.com/office/drawing/2014/main" id="{AFFC8660-D79B-A90C-8A9F-3799AFECE2D2}"/>
              </a:ext>
            </a:extLst>
          </p:cNvPr>
          <p:cNvSpPr txBox="1"/>
          <p:nvPr/>
        </p:nvSpPr>
        <p:spPr>
          <a:xfrm>
            <a:off x="319344" y="948814"/>
            <a:ext cx="8200103" cy="5755422"/>
          </a:xfrm>
          <a:prstGeom prst="rect">
            <a:avLst/>
          </a:prstGeom>
          <a:solidFill>
            <a:schemeClr val="bg1"/>
          </a:solidFill>
        </p:spPr>
        <p:txBody>
          <a:bodyPr wrap="square" rtlCol="0">
            <a:spAutoFit/>
          </a:bodyPr>
          <a:lstStyle/>
          <a:p>
            <a:pPr algn="just"/>
            <a:r>
              <a:rPr lang="ru-RU" sz="1600" dirty="0">
                <a:latin typeface="Times New Roman" panose="02020603050405020304" pitchFamily="18" charset="0"/>
                <a:cs typeface="Times New Roman" panose="02020603050405020304" pitchFamily="18" charset="0"/>
              </a:rPr>
              <a:t>     Жениться цыган может только на цыганке. Если он нарушит это правило, то его изгонят из табора. Муж в семье рома может изменять жене и ему за это ничего не будет, а вот если жена изменит, то цыганский супруг имеет право с ней развестись и выкинуть из дома.</a:t>
            </a:r>
          </a:p>
          <a:p>
            <a:pPr algn="just"/>
            <a:r>
              <a:rPr lang="ru-RU" sz="1600" dirty="0">
                <a:latin typeface="Times New Roman" panose="02020603050405020304" pitchFamily="18" charset="0"/>
                <a:cs typeface="Times New Roman" panose="02020603050405020304" pitchFamily="18" charset="0"/>
              </a:rPr>
              <a:t>     Супругов молодым рома подбирают их родственники. Если подходящей пары в таборе нет, за невестой едут в соседний табор. Красивым парням выбирают красавиц-девиц. Тем, кого природа внешностью обделила, выбирают девиц попроще или тех, кто постарше.</a:t>
            </a:r>
          </a:p>
          <a:p>
            <a:pPr algn="just"/>
            <a:r>
              <a:rPr lang="ru-RU" sz="1600" dirty="0">
                <a:latin typeface="Times New Roman" panose="02020603050405020304" pitchFamily="18" charset="0"/>
                <a:cs typeface="Times New Roman" panose="02020603050405020304" pitchFamily="18" charset="0"/>
              </a:rPr>
              <a:t>     До совершеннолетия молодая цыганская пара живет в доме с родственниками. Потом им помогают отселиться. Если в новообразовавшейся семье часто возникают конфликты, то старшие родственники или жена барона табора помогают их решать.</a:t>
            </a:r>
          </a:p>
          <a:p>
            <a:pPr algn="just"/>
            <a:r>
              <a:rPr lang="ru-RU" sz="1600" dirty="0">
                <a:latin typeface="Times New Roman" panose="02020603050405020304" pitchFamily="18" charset="0"/>
                <a:cs typeface="Times New Roman" panose="02020603050405020304" pitchFamily="18" charset="0"/>
              </a:rPr>
              <a:t>     В цыганских семьях принято иметь много детей. Цыганка 18-20 лет, обычно, уже имеет 2-3 ребенка к этому возрасту. Из-за многодетности цыганки не работают, а занимаются хозяйством. К сожалению, девочки из табора учатся в школе до 7-8 класса. Дальше образование им не дают, вместо этого учат вести хозяйство.</a:t>
            </a:r>
          </a:p>
          <a:p>
            <a:pPr algn="just"/>
            <a:r>
              <a:rPr lang="ru-RU" sz="1600" dirty="0">
                <a:latin typeface="Times New Roman" panose="02020603050405020304" pitchFamily="18" charset="0"/>
                <a:cs typeface="Times New Roman" panose="02020603050405020304" pitchFamily="18" charset="0"/>
              </a:rPr>
              <a:t>     В цыганском обществе царит патриархат. Мужчины зарабатывают деньги, цыганки выполняют всю работу по дому. Иногда даже занимаются стройкой и другой “мужской” работой.</a:t>
            </a:r>
          </a:p>
          <a:p>
            <a:pPr algn="just"/>
            <a:r>
              <a:rPr lang="ru-RU" sz="1600" dirty="0">
                <a:latin typeface="Times New Roman" panose="02020603050405020304" pitchFamily="18" charset="0"/>
                <a:cs typeface="Times New Roman" panose="02020603050405020304" pitchFamily="18" charset="0"/>
              </a:rPr>
              <a:t>     До замужества современным цыганкам в некоторых таборах разрешают носить модную одежду, но после замужества цыганка должна ходить в длинных юбках и платке на голове. Здесь исключений не делают. Часто, даже принимать пищу женщины должны отдельно от мужчин, хотя не везде эти традиции строго соблюдаются.</a:t>
            </a:r>
          </a:p>
          <a:p>
            <a:pPr algn="just"/>
            <a:r>
              <a:rPr lang="ru-RU" sz="1600" dirty="0">
                <a:latin typeface="Times New Roman" panose="02020603050405020304" pitchFamily="18" charset="0"/>
                <a:cs typeface="Times New Roman" panose="02020603050405020304" pitchFamily="18" charset="0"/>
              </a:rPr>
              <a:t>     Слово мужа у рома - закон. Он может запретить женщине все что угодно. Но и на тиранов в цыганском таборе находится управа. Существует народный суд, по этой причине в полицию цыгане не обращаются.</a:t>
            </a:r>
          </a:p>
        </p:txBody>
      </p:sp>
      <p:pic>
        <p:nvPicPr>
          <p:cNvPr id="7" name="Рисунок 6">
            <a:extLst>
              <a:ext uri="{FF2B5EF4-FFF2-40B4-BE49-F238E27FC236}">
                <a16:creationId xmlns:a16="http://schemas.microsoft.com/office/drawing/2014/main" id="{580B4D3D-78AA-9007-C592-B50A4F6555E7}"/>
              </a:ext>
            </a:extLst>
          </p:cNvPr>
          <p:cNvPicPr>
            <a:picLocks noChangeAspect="1"/>
          </p:cNvPicPr>
          <p:nvPr/>
        </p:nvPicPr>
        <p:blipFill>
          <a:blip r:embed="rId3"/>
          <a:srcRect l="6027" r="6998"/>
          <a:stretch>
            <a:fillRect/>
          </a:stretch>
        </p:blipFill>
        <p:spPr>
          <a:xfrm>
            <a:off x="8677967" y="1356941"/>
            <a:ext cx="3337051" cy="2158180"/>
          </a:xfrm>
          <a:prstGeom prst="rect">
            <a:avLst/>
          </a:prstGeom>
        </p:spPr>
      </p:pic>
      <p:pic>
        <p:nvPicPr>
          <p:cNvPr id="8" name="Рисунок 7">
            <a:extLst>
              <a:ext uri="{FF2B5EF4-FFF2-40B4-BE49-F238E27FC236}">
                <a16:creationId xmlns:a16="http://schemas.microsoft.com/office/drawing/2014/main" id="{EE41E76F-F558-FE80-FF49-FC81D3C3A1C6}"/>
              </a:ext>
            </a:extLst>
          </p:cNvPr>
          <p:cNvPicPr>
            <a:picLocks noChangeAspect="1"/>
          </p:cNvPicPr>
          <p:nvPr/>
        </p:nvPicPr>
        <p:blipFill>
          <a:blip r:embed="rId4"/>
          <a:srcRect l="3577" t="12459"/>
          <a:stretch>
            <a:fillRect/>
          </a:stretch>
        </p:blipFill>
        <p:spPr>
          <a:xfrm>
            <a:off x="8705740" y="3918158"/>
            <a:ext cx="3309278" cy="2253318"/>
          </a:xfrm>
          <a:prstGeom prst="rect">
            <a:avLst/>
          </a:prstGeom>
        </p:spPr>
      </p:pic>
    </p:spTree>
    <p:extLst>
      <p:ext uri="{BB962C8B-B14F-4D97-AF65-F5344CB8AC3E}">
        <p14:creationId xmlns:p14="http://schemas.microsoft.com/office/powerpoint/2010/main" val="301476202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1790</TotalTime>
  <Words>2310</Words>
  <Application>Microsoft Office PowerPoint</Application>
  <PresentationFormat>Широкоэкранный</PresentationFormat>
  <Paragraphs>63</Paragraphs>
  <Slides>10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Александра А. Макарова</dc:creator>
  <cp:lastModifiedBy>Александра А. Макарова</cp:lastModifiedBy>
  <cp:revision>7</cp:revision>
  <dcterms:created xsi:type="dcterms:W3CDTF">2026-04-25T16:06:06Z</dcterms:created>
  <dcterms:modified xsi:type="dcterms:W3CDTF">2026-04-26T21:56:32Z</dcterms:modified>
</cp:coreProperties>
</file>